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5" d="100"/>
          <a:sy n="75" d="100"/>
        </p:scale>
        <p:origin x="2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r-FR"/>
              <a:t>Modifiez le style du titre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7CEB8BF-2AB9-4241-BB07-E49DA126F92E}" type="datetimeFigureOut">
              <a:rPr lang="fr-FR" smtClean="0"/>
              <a:t>19/03/2025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193983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3651067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441232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r-FR"/>
              <a:t>Modifiez le style du titre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9407102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r-FR"/>
              <a:t>Modifiez le style du titre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380324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r-FR"/>
              <a:t>Modifiez le style du titre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C7CEB8BF-2AB9-4241-BB07-E49DA126F92E}" type="datetimeFigureOut">
              <a:rPr lang="fr-FR" smtClean="0"/>
              <a:t>19/03/2025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3384399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r-FR"/>
              <a:t>Modifiez le style du titre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3" name="Date Placeholder 2"/>
          <p:cNvSpPr>
            <a:spLocks noGrp="1"/>
          </p:cNvSpPr>
          <p:nvPr>
            <p:ph type="dt" sz="half" idx="10"/>
          </p:nvPr>
        </p:nvSpPr>
        <p:spPr/>
        <p:txBody>
          <a:bodyPr/>
          <a:lstStyle/>
          <a:p>
            <a:fld id="{C7CEB8BF-2AB9-4241-BB07-E49DA126F92E}" type="datetimeFigureOut">
              <a:rPr lang="fr-FR" smtClean="0"/>
              <a:t>19/03/2025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20344320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CEB8BF-2AB9-4241-BB07-E49DA126F92E}" type="datetimeFigureOut">
              <a:rPr lang="fr-FR" smtClean="0"/>
              <a:t>19/03/2025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3846771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r-FR"/>
              <a:t>Modifiez le style du titre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CEB8BF-2AB9-4241-BB07-E49DA126F92E}" type="datetimeFigureOut">
              <a:rPr lang="fr-FR" smtClean="0"/>
              <a:t>19/03/2025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281882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7CEB8BF-2AB9-4241-BB07-E49DA126F92E}" type="datetimeFigureOut">
              <a:rPr lang="fr-FR" smtClean="0"/>
              <a:t>19/03/2025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2116994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r-FR"/>
              <a:t>Modifiez le style du titre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7CEB8BF-2AB9-4241-BB07-E49DA126F92E}" type="datetimeFigureOut">
              <a:rPr lang="fr-FR" smtClean="0"/>
              <a:t>19/03/2025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1626718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2323090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r-FR"/>
              <a:t>Modifiez le style du titre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2" name="Content Placeholder 3"/>
          <p:cNvSpPr>
            <a:spLocks noGrp="1"/>
          </p:cNvSpPr>
          <p:nvPr>
            <p:ph sz="quarter" idx="13"/>
          </p:nvPr>
        </p:nvSpPr>
        <p:spPr>
          <a:xfrm>
            <a:off x="913774" y="3051012"/>
            <a:ext cx="5106027" cy="27401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3" name="Content Placeholder 5"/>
          <p:cNvSpPr>
            <a:spLocks noGrp="1"/>
          </p:cNvSpPr>
          <p:nvPr>
            <p:ph sz="quarter" idx="14"/>
          </p:nvPr>
        </p:nvSpPr>
        <p:spPr>
          <a:xfrm>
            <a:off x="6172200" y="3051012"/>
            <a:ext cx="5105401" cy="27401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7CEB8BF-2AB9-4241-BB07-E49DA126F92E}" type="datetimeFigureOut">
              <a:rPr lang="fr-FR" smtClean="0"/>
              <a:t>19/03/2025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708376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7CEB8BF-2AB9-4241-BB07-E49DA126F92E}" type="datetimeFigureOut">
              <a:rPr lang="fr-FR" smtClean="0"/>
              <a:t>19/03/2025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845055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7CEB8BF-2AB9-4241-BB07-E49DA126F92E}" type="datetimeFigureOut">
              <a:rPr lang="fr-FR" smtClean="0"/>
              <a:t>19/03/2025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3774911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r-FR"/>
              <a:t>Modifiez le style du titre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2997919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7CEB8BF-2AB9-4241-BB07-E49DA126F92E}" type="datetimeFigureOut">
              <a:rPr lang="fr-FR" smtClean="0"/>
              <a:t>19/03/2025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81DBE46-5D70-4DCA-BCC9-F2C423418759}" type="slidenum">
              <a:rPr lang="fr-FR" smtClean="0"/>
              <a:t>‹N°›</a:t>
            </a:fld>
            <a:endParaRPr lang="fr-FR"/>
          </a:p>
        </p:txBody>
      </p:sp>
    </p:spTree>
    <p:extLst>
      <p:ext uri="{BB962C8B-B14F-4D97-AF65-F5344CB8AC3E}">
        <p14:creationId xmlns:p14="http://schemas.microsoft.com/office/powerpoint/2010/main" val="517286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7CEB8BF-2AB9-4241-BB07-E49DA126F92E}" type="datetimeFigureOut">
              <a:rPr lang="fr-FR" smtClean="0"/>
              <a:t>19/03/2025</a:t>
            </a:fld>
            <a:endParaRPr lang="fr-F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fr-F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81DBE46-5D70-4DCA-BCC9-F2C423418759}" type="slidenum">
              <a:rPr lang="fr-FR" smtClean="0"/>
              <a:t>‹N°›</a:t>
            </a:fld>
            <a:endParaRPr lang="fr-FR"/>
          </a:p>
        </p:txBody>
      </p:sp>
    </p:spTree>
    <p:extLst>
      <p:ext uri="{BB962C8B-B14F-4D97-AF65-F5344CB8AC3E}">
        <p14:creationId xmlns:p14="http://schemas.microsoft.com/office/powerpoint/2010/main" val="86444291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A0F9C3-F7CE-D910-0DA2-B4A1B3B2FDC9}"/>
              </a:ext>
            </a:extLst>
          </p:cNvPr>
          <p:cNvSpPr>
            <a:spLocks noGrp="1"/>
          </p:cNvSpPr>
          <p:nvPr>
            <p:ph type="ctrTitle"/>
          </p:nvPr>
        </p:nvSpPr>
        <p:spPr>
          <a:xfrm>
            <a:off x="1657879" y="919787"/>
            <a:ext cx="8689976" cy="2052013"/>
          </a:xfrm>
        </p:spPr>
        <p:txBody>
          <a:bodyPr>
            <a:normAutofit/>
          </a:bodyPr>
          <a:lstStyle/>
          <a:p>
            <a:r>
              <a:rPr lang="fr-FR" sz="5400" b="1" dirty="0">
                <a:solidFill>
                  <a:schemeClr val="accent1"/>
                </a:solidFill>
                <a:latin typeface="Bell MT" panose="02020503060305020303" pitchFamily="18" charset="0"/>
              </a:rPr>
              <a:t>Tenue de quart</a:t>
            </a:r>
          </a:p>
        </p:txBody>
      </p:sp>
      <p:sp>
        <p:nvSpPr>
          <p:cNvPr id="3" name="Sous-titre 2">
            <a:extLst>
              <a:ext uri="{FF2B5EF4-FFF2-40B4-BE49-F238E27FC236}">
                <a16:creationId xmlns:a16="http://schemas.microsoft.com/office/drawing/2014/main" id="{AB24D8C7-FEDD-F2D4-EC6F-42950D86C93E}"/>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1267138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C7DC8-00D6-7945-6099-22367C94C14C}"/>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EB41548-ADE7-403D-BE0B-B1271D7E84D0}"/>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B498520E-3139-FA81-A200-437D1EEE676C}"/>
              </a:ext>
            </a:extLst>
          </p:cNvPr>
          <p:cNvSpPr>
            <a:spLocks noGrp="1"/>
          </p:cNvSpPr>
          <p:nvPr>
            <p:ph sz="quarter" idx="13"/>
          </p:nvPr>
        </p:nvSpPr>
        <p:spPr>
          <a:xfrm>
            <a:off x="283633" y="778932"/>
            <a:ext cx="11624733" cy="4919135"/>
          </a:xfrm>
        </p:spPr>
        <p:txBody>
          <a:bodyPr>
            <a:normAutofit/>
          </a:bodyPr>
          <a:lstStyle/>
          <a:p>
            <a:pPr marL="0" indent="0" algn="ctr">
              <a:buNone/>
            </a:pPr>
            <a:r>
              <a:rPr lang="fr-FR" sz="2800" b="1" cap="none" dirty="0">
                <a:solidFill>
                  <a:schemeClr val="accent1"/>
                </a:solidFill>
              </a:rPr>
              <a:t>Principes et Objectifs de la Veille à la Passerelle</a:t>
            </a:r>
          </a:p>
          <a:p>
            <a:pPr marL="0" indent="0" algn="just">
              <a:buNone/>
            </a:pPr>
            <a:r>
              <a:rPr lang="fr-FR" sz="2800" b="1" cap="none" dirty="0">
                <a:solidFill>
                  <a:schemeClr val="accent1"/>
                </a:solidFill>
              </a:rPr>
              <a:t>Définition et Objectifs de la Veille:</a:t>
            </a:r>
          </a:p>
          <a:p>
            <a:pPr marL="0" indent="0" algn="just">
              <a:buNone/>
            </a:pPr>
            <a:r>
              <a:rPr lang="fr-FR" sz="2800" cap="none" dirty="0">
                <a:solidFill>
                  <a:schemeClr val="accent1"/>
                </a:solidFill>
              </a:rPr>
              <a:t>La veille est une observation active et continue de l'environnement maritime afin de détecter tout danger potentiel pour la sécurité du navire.</a:t>
            </a:r>
          </a:p>
          <a:p>
            <a:pPr marL="0" indent="0" algn="just">
              <a:buNone/>
            </a:pPr>
            <a:r>
              <a:rPr lang="fr-FR" sz="2800" cap="none" dirty="0">
                <a:solidFill>
                  <a:schemeClr val="accent1"/>
                </a:solidFill>
              </a:rPr>
              <a:t>L'objectif est de prévenir les abordages, de protéger l'équipage et la cargaison, et d'assurer la sécurité de la navigation.</a:t>
            </a:r>
          </a:p>
        </p:txBody>
      </p:sp>
    </p:spTree>
    <p:extLst>
      <p:ext uri="{BB962C8B-B14F-4D97-AF65-F5344CB8AC3E}">
        <p14:creationId xmlns:p14="http://schemas.microsoft.com/office/powerpoint/2010/main" val="935598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6EBBC-A3B5-47CF-BCEF-77E23E35DA9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4173448-8F29-806D-F47D-905BB7E99949}"/>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BBBB96EA-2834-BA4D-DBCF-3CB907C29096}"/>
              </a:ext>
            </a:extLst>
          </p:cNvPr>
          <p:cNvSpPr>
            <a:spLocks noGrp="1"/>
          </p:cNvSpPr>
          <p:nvPr>
            <p:ph sz="quarter" idx="13"/>
          </p:nvPr>
        </p:nvSpPr>
        <p:spPr>
          <a:xfrm>
            <a:off x="283634" y="635000"/>
            <a:ext cx="11544300" cy="6137883"/>
          </a:xfrm>
        </p:spPr>
        <p:txBody>
          <a:bodyPr>
            <a:normAutofit/>
          </a:bodyPr>
          <a:lstStyle/>
          <a:p>
            <a:pPr marL="0" indent="0" algn="just">
              <a:buNone/>
            </a:pPr>
            <a:r>
              <a:rPr lang="fr-FR" sz="2800" b="1" cap="none" dirty="0">
                <a:solidFill>
                  <a:schemeClr val="accent1"/>
                </a:solidFill>
              </a:rPr>
              <a:t>Conventions et Règlements Internationaux:</a:t>
            </a:r>
          </a:p>
          <a:p>
            <a:pPr marL="0" indent="0" algn="just">
              <a:buNone/>
            </a:pPr>
            <a:r>
              <a:rPr lang="fr-FR" sz="2800" b="1" cap="none" dirty="0">
                <a:solidFill>
                  <a:schemeClr val="accent1"/>
                </a:solidFill>
              </a:rPr>
              <a:t>COLREGS (</a:t>
            </a:r>
            <a:r>
              <a:rPr lang="fr-FR" sz="2800" b="1" cap="none" dirty="0" err="1">
                <a:solidFill>
                  <a:schemeClr val="accent1"/>
                </a:solidFill>
              </a:rPr>
              <a:t>Réglement</a:t>
            </a:r>
            <a:r>
              <a:rPr lang="fr-FR" sz="2800" b="1" cap="none" dirty="0">
                <a:solidFill>
                  <a:schemeClr val="accent1"/>
                </a:solidFill>
              </a:rPr>
              <a:t> International pour Prévenir les Abordages en Mer):</a:t>
            </a:r>
          </a:p>
          <a:p>
            <a:pPr algn="just">
              <a:buClr>
                <a:srgbClr val="FF0000"/>
              </a:buClr>
              <a:buFont typeface="Wingdings" panose="05000000000000000000" pitchFamily="2" charset="2"/>
              <a:buChar char="v"/>
            </a:pPr>
            <a:r>
              <a:rPr lang="fr-FR" sz="2800" cap="none" dirty="0">
                <a:solidFill>
                  <a:schemeClr val="accent1"/>
                </a:solidFill>
              </a:rPr>
              <a:t>Obligation de maintenir une veille efficace, visuelle et auditive, pour évaluer correctement les risques de collision.</a:t>
            </a:r>
          </a:p>
          <a:p>
            <a:pPr algn="just">
              <a:buClr>
                <a:srgbClr val="FF0000"/>
              </a:buClr>
              <a:buFont typeface="Wingdings" panose="05000000000000000000" pitchFamily="2" charset="2"/>
              <a:buChar char="v"/>
            </a:pPr>
            <a:r>
              <a:rPr lang="fr-FR" sz="2800" cap="none" dirty="0">
                <a:solidFill>
                  <a:schemeClr val="accent1"/>
                </a:solidFill>
              </a:rPr>
              <a:t>Règles concernant l'évitement des collisions et l'importance de la vigilance.</a:t>
            </a:r>
          </a:p>
          <a:p>
            <a:pPr marL="0" indent="0" algn="just">
              <a:buNone/>
            </a:pPr>
            <a:r>
              <a:rPr lang="fr-FR" sz="2800" b="1" cap="none" dirty="0">
                <a:solidFill>
                  <a:schemeClr val="accent1"/>
                </a:solidFill>
              </a:rPr>
              <a:t>STCW (Convention on Standards of Training. Certification and </a:t>
            </a:r>
            <a:r>
              <a:rPr lang="fr-FR" sz="2800" b="1" cap="none" dirty="0" err="1">
                <a:solidFill>
                  <a:schemeClr val="accent1"/>
                </a:solidFill>
              </a:rPr>
              <a:t>Watchkeeping</a:t>
            </a:r>
            <a:r>
              <a:rPr lang="fr-FR" sz="2800" b="1" cap="none" dirty="0">
                <a:solidFill>
                  <a:schemeClr val="accent1"/>
                </a:solidFill>
              </a:rPr>
              <a:t>):</a:t>
            </a:r>
          </a:p>
          <a:p>
            <a:pPr algn="just">
              <a:buClr>
                <a:srgbClr val="FF0000"/>
              </a:buClr>
              <a:buFont typeface="Wingdings" panose="05000000000000000000" pitchFamily="2" charset="2"/>
              <a:buChar char="v"/>
            </a:pPr>
            <a:r>
              <a:rPr lang="fr-FR" sz="2800" cap="none" dirty="0">
                <a:solidFill>
                  <a:schemeClr val="accent1"/>
                </a:solidFill>
              </a:rPr>
              <a:t>Exigences de la STCW en matière de compétences requises pour les officiers de quart.</a:t>
            </a:r>
          </a:p>
          <a:p>
            <a:pPr algn="just">
              <a:buClr>
                <a:srgbClr val="FF0000"/>
              </a:buClr>
              <a:buFont typeface="Wingdings" panose="05000000000000000000" pitchFamily="2" charset="2"/>
              <a:buChar char="v"/>
            </a:pPr>
            <a:r>
              <a:rPr lang="fr-FR" sz="2800" cap="none" dirty="0">
                <a:solidFill>
                  <a:schemeClr val="accent1"/>
                </a:solidFill>
              </a:rPr>
              <a:t>Heures de repos obligatoires pour éviter la fatigue.</a:t>
            </a:r>
          </a:p>
        </p:txBody>
      </p:sp>
    </p:spTree>
    <p:extLst>
      <p:ext uri="{BB962C8B-B14F-4D97-AF65-F5344CB8AC3E}">
        <p14:creationId xmlns:p14="http://schemas.microsoft.com/office/powerpoint/2010/main" val="15793794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C3896-2FCC-4D52-0EA8-6EFD7C671CF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FEA2A41-5859-D6F8-5CC7-38BAE3676471}"/>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2F9622FD-F755-A8D7-4527-6DA8D59F4E47}"/>
              </a:ext>
            </a:extLst>
          </p:cNvPr>
          <p:cNvSpPr>
            <a:spLocks noGrp="1"/>
          </p:cNvSpPr>
          <p:nvPr>
            <p:ph sz="quarter" idx="13"/>
          </p:nvPr>
        </p:nvSpPr>
        <p:spPr>
          <a:xfrm>
            <a:off x="283634" y="635000"/>
            <a:ext cx="11544300" cy="6137883"/>
          </a:xfrm>
        </p:spPr>
        <p:txBody>
          <a:bodyPr>
            <a:normAutofit/>
          </a:bodyPr>
          <a:lstStyle/>
          <a:p>
            <a:pPr marL="0" indent="0" algn="just">
              <a:buNone/>
            </a:pPr>
            <a:r>
              <a:rPr lang="fr-FR" sz="3200" b="1" cap="none" dirty="0">
                <a:solidFill>
                  <a:schemeClr val="accent1"/>
                </a:solidFill>
              </a:rPr>
              <a:t>Responsabilités de l'Officier de Quart:</a:t>
            </a:r>
          </a:p>
          <a:p>
            <a:pPr algn="just">
              <a:buClr>
                <a:srgbClr val="FF0000"/>
              </a:buClr>
              <a:buFont typeface="Wingdings" panose="05000000000000000000" pitchFamily="2" charset="2"/>
              <a:buChar char="v"/>
            </a:pPr>
            <a:r>
              <a:rPr lang="fr-FR" sz="2800" cap="none" dirty="0">
                <a:solidFill>
                  <a:schemeClr val="accent1"/>
                </a:solidFill>
              </a:rPr>
              <a:t>Maintien d'une veille efficace à tout moment.</a:t>
            </a:r>
          </a:p>
          <a:p>
            <a:pPr algn="just">
              <a:buClr>
                <a:srgbClr val="FF0000"/>
              </a:buClr>
              <a:buFont typeface="Wingdings" panose="05000000000000000000" pitchFamily="2" charset="2"/>
              <a:buChar char="v"/>
            </a:pPr>
            <a:r>
              <a:rPr lang="fr-FR" sz="2800" cap="none" dirty="0">
                <a:solidFill>
                  <a:schemeClr val="accent1"/>
                </a:solidFill>
              </a:rPr>
              <a:t>Surveillance de l'état de la mer, du trafic maritime, et des conditions météorologiques.</a:t>
            </a:r>
          </a:p>
          <a:p>
            <a:pPr algn="just">
              <a:buClr>
                <a:srgbClr val="FF0000"/>
              </a:buClr>
              <a:buFont typeface="Wingdings" panose="05000000000000000000" pitchFamily="2" charset="2"/>
              <a:buChar char="v"/>
            </a:pPr>
            <a:r>
              <a:rPr lang="fr-FR" sz="2800" cap="none" dirty="0">
                <a:solidFill>
                  <a:schemeClr val="accent1"/>
                </a:solidFill>
              </a:rPr>
              <a:t>Décisions critiques et prise en charge de la navigation en cas de danger imminent.</a:t>
            </a:r>
          </a:p>
          <a:p>
            <a:pPr marL="0" indent="0" algn="just">
              <a:buClr>
                <a:srgbClr val="FF0000"/>
              </a:buClr>
              <a:buNone/>
            </a:pPr>
            <a:endParaRPr lang="fr-FR" sz="2800" cap="none" dirty="0">
              <a:solidFill>
                <a:schemeClr val="accent1"/>
              </a:solidFill>
            </a:endParaRPr>
          </a:p>
        </p:txBody>
      </p:sp>
    </p:spTree>
    <p:extLst>
      <p:ext uri="{BB962C8B-B14F-4D97-AF65-F5344CB8AC3E}">
        <p14:creationId xmlns:p14="http://schemas.microsoft.com/office/powerpoint/2010/main" val="20770035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3BA78-C9BE-0315-4575-794D0308CA2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8113823-9E9B-CE03-FBF0-56D6DFFBC383}"/>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F1560006-CF0F-F1EA-733D-D45B7467AE98}"/>
              </a:ext>
            </a:extLst>
          </p:cNvPr>
          <p:cNvSpPr>
            <a:spLocks noGrp="1"/>
          </p:cNvSpPr>
          <p:nvPr>
            <p:ph sz="quarter" idx="13"/>
          </p:nvPr>
        </p:nvSpPr>
        <p:spPr>
          <a:xfrm>
            <a:off x="283634" y="635000"/>
            <a:ext cx="11544300" cy="6137883"/>
          </a:xfrm>
        </p:spPr>
        <p:txBody>
          <a:bodyPr>
            <a:normAutofit/>
          </a:bodyPr>
          <a:lstStyle/>
          <a:p>
            <a:pPr marL="0" indent="0" algn="just">
              <a:buNone/>
            </a:pPr>
            <a:r>
              <a:rPr lang="fr-FR" sz="3600" b="1" cap="none" dirty="0">
                <a:solidFill>
                  <a:schemeClr val="accent1"/>
                </a:solidFill>
              </a:rPr>
              <a:t>Techniques de Veille: Visuelle, Auditive et Électronique </a:t>
            </a:r>
          </a:p>
          <a:p>
            <a:pPr marL="0" indent="0" algn="just">
              <a:buNone/>
            </a:pPr>
            <a:r>
              <a:rPr lang="fr-FR" sz="3200" b="1" cap="none" dirty="0">
                <a:solidFill>
                  <a:schemeClr val="accent1"/>
                </a:solidFill>
              </a:rPr>
              <a:t>Veille Visuelle: </a:t>
            </a:r>
          </a:p>
          <a:p>
            <a:pPr algn="just">
              <a:buClr>
                <a:srgbClr val="FF0000"/>
              </a:buClr>
              <a:buFont typeface="Wingdings" panose="05000000000000000000" pitchFamily="2" charset="2"/>
              <a:buChar char="v"/>
            </a:pPr>
            <a:r>
              <a:rPr lang="fr-FR" sz="3200" cap="none" dirty="0">
                <a:solidFill>
                  <a:schemeClr val="accent1"/>
                </a:solidFill>
              </a:rPr>
              <a:t>Importance de l'observation continue de l'horizon pour détecter des navires ou obstacles.</a:t>
            </a:r>
          </a:p>
          <a:p>
            <a:pPr algn="just">
              <a:buClr>
                <a:srgbClr val="FF0000"/>
              </a:buClr>
              <a:buFont typeface="Wingdings" panose="05000000000000000000" pitchFamily="2" charset="2"/>
              <a:buChar char="v"/>
            </a:pPr>
            <a:r>
              <a:rPr lang="fr-FR" sz="3200" cap="none" dirty="0">
                <a:solidFill>
                  <a:schemeClr val="accent1"/>
                </a:solidFill>
              </a:rPr>
              <a:t>Utilisation des jumelles, lunettes d'observation et observation à l'œil nu.</a:t>
            </a:r>
          </a:p>
          <a:p>
            <a:pPr algn="just">
              <a:buClr>
                <a:srgbClr val="FF0000"/>
              </a:buClr>
              <a:buFont typeface="Wingdings" panose="05000000000000000000" pitchFamily="2" charset="2"/>
              <a:buChar char="v"/>
            </a:pPr>
            <a:r>
              <a:rPr lang="fr-FR" sz="3200" cap="none" dirty="0">
                <a:solidFill>
                  <a:schemeClr val="accent1"/>
                </a:solidFill>
              </a:rPr>
              <a:t> Limites de la visibilité: Effets de la météo, des vagues, de la lumière, et de la nuit sur la qualité de la veille.</a:t>
            </a:r>
            <a:endParaRPr lang="fr-FR" sz="2800" cap="none" dirty="0">
              <a:solidFill>
                <a:schemeClr val="accent1"/>
              </a:solidFill>
            </a:endParaRPr>
          </a:p>
        </p:txBody>
      </p:sp>
    </p:spTree>
    <p:extLst>
      <p:ext uri="{BB962C8B-B14F-4D97-AF65-F5344CB8AC3E}">
        <p14:creationId xmlns:p14="http://schemas.microsoft.com/office/powerpoint/2010/main" val="3976385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B2F66-C87A-4326-0BF7-92303635B0E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3549700-350B-47F2-78A8-589015B3CAE3}"/>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B366E1FF-D1E5-141A-6923-04DA046E7891}"/>
              </a:ext>
            </a:extLst>
          </p:cNvPr>
          <p:cNvSpPr>
            <a:spLocks noGrp="1"/>
          </p:cNvSpPr>
          <p:nvPr>
            <p:ph sz="quarter" idx="13"/>
          </p:nvPr>
        </p:nvSpPr>
        <p:spPr>
          <a:xfrm>
            <a:off x="283634" y="635000"/>
            <a:ext cx="11544300" cy="6137883"/>
          </a:xfrm>
        </p:spPr>
        <p:txBody>
          <a:bodyPr>
            <a:normAutofit/>
          </a:bodyPr>
          <a:lstStyle/>
          <a:p>
            <a:pPr marL="0" indent="0" algn="just">
              <a:buNone/>
            </a:pPr>
            <a:r>
              <a:rPr lang="fr-FR" sz="3600" b="1" cap="none" dirty="0">
                <a:solidFill>
                  <a:schemeClr val="accent1"/>
                </a:solidFill>
              </a:rPr>
              <a:t>Techniques de Veille: Visuelle, Auditive et Électronique </a:t>
            </a:r>
          </a:p>
          <a:p>
            <a:pPr marL="0" indent="0" algn="just">
              <a:buNone/>
            </a:pPr>
            <a:r>
              <a:rPr lang="fr-FR" sz="3200" b="1" cap="none" dirty="0">
                <a:solidFill>
                  <a:schemeClr val="accent1"/>
                </a:solidFill>
              </a:rPr>
              <a:t>Veille Auditive: </a:t>
            </a:r>
          </a:p>
          <a:p>
            <a:pPr algn="just">
              <a:buClr>
                <a:srgbClr val="FF0000"/>
              </a:buClr>
              <a:buFont typeface="Wingdings" panose="05000000000000000000" pitchFamily="2" charset="2"/>
              <a:buChar char="v"/>
            </a:pPr>
            <a:r>
              <a:rPr lang="fr-FR" sz="3200" cap="none" dirty="0">
                <a:solidFill>
                  <a:schemeClr val="accent1"/>
                </a:solidFill>
              </a:rPr>
              <a:t>Utilisation des jumelles, lunettes d'observation et observation à l'œil  Détection des signaux sonores provenant d'autres navires, notamment dans des conditions de faible visibilité (brouillard, pluie).</a:t>
            </a:r>
          </a:p>
          <a:p>
            <a:pPr algn="just">
              <a:buClr>
                <a:srgbClr val="FF0000"/>
              </a:buClr>
              <a:buFont typeface="Wingdings" panose="05000000000000000000" pitchFamily="2" charset="2"/>
              <a:buChar char="v"/>
            </a:pPr>
            <a:r>
              <a:rPr lang="fr-FR" sz="3200" cap="none" dirty="0">
                <a:solidFill>
                  <a:schemeClr val="accent1"/>
                </a:solidFill>
              </a:rPr>
              <a:t>Reconnaissance des signaux réglementaires et des situations d'urgence (signaux sonores de brume, coups de sifflet, signaux de détresse)</a:t>
            </a:r>
            <a:endParaRPr lang="fr-FR" sz="2800" cap="none" dirty="0">
              <a:solidFill>
                <a:schemeClr val="accent1"/>
              </a:solidFill>
            </a:endParaRPr>
          </a:p>
        </p:txBody>
      </p:sp>
    </p:spTree>
    <p:extLst>
      <p:ext uri="{BB962C8B-B14F-4D97-AF65-F5344CB8AC3E}">
        <p14:creationId xmlns:p14="http://schemas.microsoft.com/office/powerpoint/2010/main" val="3938989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322C3F-8036-9FF0-3403-64F4FB5ECC7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4080112-4B12-2CD6-2ECC-B9C7FE9303E2}"/>
              </a:ext>
            </a:extLst>
          </p:cNvPr>
          <p:cNvSpPr>
            <a:spLocks noGrp="1"/>
          </p:cNvSpPr>
          <p:nvPr>
            <p:ph type="title"/>
          </p:nvPr>
        </p:nvSpPr>
        <p:spPr>
          <a:xfrm>
            <a:off x="913148" y="85117"/>
            <a:ext cx="10330586" cy="693815"/>
          </a:xfrm>
        </p:spPr>
        <p:txBody>
          <a:bodyPr>
            <a:normAutofit/>
          </a:bodyPr>
          <a:lstStyle/>
          <a:p>
            <a:r>
              <a:rPr lang="fr-FR" sz="3200" b="1" dirty="0">
                <a:solidFill>
                  <a:srgbClr val="FF0000"/>
                </a:solidFill>
              </a:rPr>
              <a:t>VIELLLE A LA PASSERELLE </a:t>
            </a:r>
          </a:p>
        </p:txBody>
      </p:sp>
      <p:sp>
        <p:nvSpPr>
          <p:cNvPr id="3" name="Espace réservé du contenu 2">
            <a:extLst>
              <a:ext uri="{FF2B5EF4-FFF2-40B4-BE49-F238E27FC236}">
                <a16:creationId xmlns:a16="http://schemas.microsoft.com/office/drawing/2014/main" id="{32DAD13E-AA98-7CD1-EB10-44326094E5FA}"/>
              </a:ext>
            </a:extLst>
          </p:cNvPr>
          <p:cNvSpPr>
            <a:spLocks noGrp="1"/>
          </p:cNvSpPr>
          <p:nvPr>
            <p:ph sz="quarter" idx="13"/>
          </p:nvPr>
        </p:nvSpPr>
        <p:spPr>
          <a:xfrm>
            <a:off x="283634" y="635000"/>
            <a:ext cx="11544300" cy="6137883"/>
          </a:xfrm>
        </p:spPr>
        <p:txBody>
          <a:bodyPr>
            <a:normAutofit lnSpcReduction="10000"/>
          </a:bodyPr>
          <a:lstStyle/>
          <a:p>
            <a:pPr marL="0" indent="0" algn="just">
              <a:buNone/>
            </a:pPr>
            <a:r>
              <a:rPr lang="fr-FR" sz="3600" b="1" cap="none" dirty="0">
                <a:solidFill>
                  <a:schemeClr val="accent1"/>
                </a:solidFill>
              </a:rPr>
              <a:t>Techniques de Veille: Visuelle, Auditive et Électronique </a:t>
            </a:r>
          </a:p>
          <a:p>
            <a:pPr marL="0" indent="0" algn="just">
              <a:buNone/>
            </a:pPr>
            <a:r>
              <a:rPr lang="fr-FR" sz="3200" b="1" cap="none" dirty="0">
                <a:solidFill>
                  <a:schemeClr val="accent1"/>
                </a:solidFill>
              </a:rPr>
              <a:t>Veille Électronique : </a:t>
            </a:r>
          </a:p>
          <a:p>
            <a:pPr algn="just">
              <a:buClr>
                <a:srgbClr val="FF0000"/>
              </a:buClr>
              <a:buFont typeface="Wingdings" panose="05000000000000000000" pitchFamily="2" charset="2"/>
              <a:buChar char="v"/>
            </a:pPr>
            <a:r>
              <a:rPr lang="fr-FR" sz="3200" cap="none" dirty="0">
                <a:solidFill>
                  <a:schemeClr val="accent1"/>
                </a:solidFill>
              </a:rPr>
              <a:t>Radar: Principe de fonctionnement, réglages (portée, sensibilité), limitations (zones d'ombre, mer agitée). </a:t>
            </a:r>
          </a:p>
          <a:p>
            <a:pPr algn="just">
              <a:buClr>
                <a:srgbClr val="FF0000"/>
              </a:buClr>
              <a:buFont typeface="Wingdings" panose="05000000000000000000" pitchFamily="2" charset="2"/>
              <a:buChar char="v"/>
            </a:pPr>
            <a:r>
              <a:rPr lang="fr-FR" sz="3200" cap="none" dirty="0">
                <a:solidFill>
                  <a:schemeClr val="accent1"/>
                </a:solidFill>
              </a:rPr>
              <a:t>AIS (</a:t>
            </a:r>
            <a:r>
              <a:rPr lang="fr-FR" sz="3200" cap="none" dirty="0" err="1">
                <a:solidFill>
                  <a:schemeClr val="accent1"/>
                </a:solidFill>
              </a:rPr>
              <a:t>Automatic</a:t>
            </a:r>
            <a:r>
              <a:rPr lang="fr-FR" sz="3200" cap="none" dirty="0">
                <a:solidFill>
                  <a:schemeClr val="accent1"/>
                </a:solidFill>
              </a:rPr>
              <a:t> Identification System) Identification des navires, surveillance du trafic, échange d'informations cruciales.</a:t>
            </a:r>
          </a:p>
          <a:p>
            <a:pPr algn="just">
              <a:buClr>
                <a:srgbClr val="FF0000"/>
              </a:buClr>
              <a:buFont typeface="Wingdings" panose="05000000000000000000" pitchFamily="2" charset="2"/>
              <a:buChar char="v"/>
            </a:pPr>
            <a:r>
              <a:rPr lang="fr-FR" sz="2800" cap="none" dirty="0">
                <a:solidFill>
                  <a:schemeClr val="accent1"/>
                </a:solidFill>
              </a:rPr>
              <a:t>ECDIS (</a:t>
            </a:r>
            <a:r>
              <a:rPr lang="fr-FR" sz="2800" cap="none" dirty="0" err="1">
                <a:solidFill>
                  <a:schemeClr val="accent1"/>
                </a:solidFill>
              </a:rPr>
              <a:t>Electronic</a:t>
            </a:r>
            <a:r>
              <a:rPr lang="fr-FR" sz="2800" cap="none" dirty="0">
                <a:solidFill>
                  <a:schemeClr val="accent1"/>
                </a:solidFill>
              </a:rPr>
              <a:t> Chart Display and Information System): Suivi de la route, positionnement précis, alarmes de route et de danger.</a:t>
            </a:r>
          </a:p>
          <a:p>
            <a:pPr algn="just">
              <a:buClr>
                <a:srgbClr val="FF0000"/>
              </a:buClr>
              <a:buFont typeface="Wingdings" panose="05000000000000000000" pitchFamily="2" charset="2"/>
              <a:buChar char="v"/>
            </a:pPr>
            <a:r>
              <a:rPr lang="fr-FR" sz="3200" cap="none" dirty="0">
                <a:solidFill>
                  <a:schemeClr val="accent1"/>
                </a:solidFill>
              </a:rPr>
              <a:t>Sondes et autres capteurs électroniques: Surveillance des fonds marins et des obstacles sous-marins.</a:t>
            </a:r>
          </a:p>
          <a:p>
            <a:pPr algn="just">
              <a:buClr>
                <a:srgbClr val="FF0000"/>
              </a:buClr>
              <a:buFont typeface="Wingdings" panose="05000000000000000000" pitchFamily="2" charset="2"/>
              <a:buChar char="v"/>
            </a:pPr>
            <a:endParaRPr lang="fr-FR" sz="2800" cap="none" dirty="0">
              <a:solidFill>
                <a:schemeClr val="accent1"/>
              </a:solidFill>
            </a:endParaRPr>
          </a:p>
        </p:txBody>
      </p:sp>
    </p:spTree>
    <p:extLst>
      <p:ext uri="{BB962C8B-B14F-4D97-AF65-F5344CB8AC3E}">
        <p14:creationId xmlns:p14="http://schemas.microsoft.com/office/powerpoint/2010/main" val="32124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EAA8FD-3908-B092-73B6-283E4116FE65}"/>
              </a:ext>
            </a:extLst>
          </p:cNvPr>
          <p:cNvSpPr>
            <a:spLocks noGrp="1"/>
          </p:cNvSpPr>
          <p:nvPr>
            <p:ph type="title"/>
          </p:nvPr>
        </p:nvSpPr>
        <p:spPr>
          <a:xfrm>
            <a:off x="913775" y="618518"/>
            <a:ext cx="10364451" cy="719216"/>
          </a:xfrm>
        </p:spPr>
        <p:txBody>
          <a:bodyPr/>
          <a:lstStyle/>
          <a:p>
            <a:r>
              <a:rPr lang="fr-FR" b="1" dirty="0">
                <a:solidFill>
                  <a:srgbClr val="FF0000"/>
                </a:solidFill>
              </a:rPr>
              <a:t>Importance de la tenue de quart:</a:t>
            </a:r>
          </a:p>
        </p:txBody>
      </p:sp>
      <p:sp>
        <p:nvSpPr>
          <p:cNvPr id="3" name="Espace réservé du contenu 2">
            <a:extLst>
              <a:ext uri="{FF2B5EF4-FFF2-40B4-BE49-F238E27FC236}">
                <a16:creationId xmlns:a16="http://schemas.microsoft.com/office/drawing/2014/main" id="{F4CF7A22-3C4A-0880-5C34-0A9D002C8A35}"/>
              </a:ext>
            </a:extLst>
          </p:cNvPr>
          <p:cNvSpPr>
            <a:spLocks noGrp="1"/>
          </p:cNvSpPr>
          <p:nvPr>
            <p:ph sz="quarter" idx="13"/>
          </p:nvPr>
        </p:nvSpPr>
        <p:spPr>
          <a:xfrm>
            <a:off x="913773" y="1761067"/>
            <a:ext cx="10364451" cy="4030132"/>
          </a:xfrm>
        </p:spPr>
        <p:txBody>
          <a:bodyPr>
            <a:normAutofit/>
          </a:bodyPr>
          <a:lstStyle/>
          <a:p>
            <a:r>
              <a:rPr lang="fr-FR" sz="3200" b="1" cap="none" dirty="0">
                <a:solidFill>
                  <a:schemeClr val="accent1"/>
                </a:solidFill>
              </a:rPr>
              <a:t>garantir la sécurité du navire et de son équipage.</a:t>
            </a:r>
          </a:p>
          <a:p>
            <a:r>
              <a:rPr lang="fr-FR" sz="3200" b="1" cap="none" dirty="0">
                <a:solidFill>
                  <a:schemeClr val="accent1"/>
                </a:solidFill>
              </a:rPr>
              <a:t>assurer une surveillance continue et efficace des conditions de navigation.</a:t>
            </a:r>
          </a:p>
          <a:p>
            <a:r>
              <a:rPr lang="fr-FR" sz="3200" b="1" cap="none" dirty="0">
                <a:solidFill>
                  <a:schemeClr val="accent1"/>
                </a:solidFill>
              </a:rPr>
              <a:t>prévenir les accidents et gérer les situations d'urgence.</a:t>
            </a:r>
          </a:p>
        </p:txBody>
      </p:sp>
    </p:spTree>
    <p:extLst>
      <p:ext uri="{BB962C8B-B14F-4D97-AF65-F5344CB8AC3E}">
        <p14:creationId xmlns:p14="http://schemas.microsoft.com/office/powerpoint/2010/main" val="2843291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9462C4A-E9C4-1224-5F36-F049761BDA2E}"/>
              </a:ext>
            </a:extLst>
          </p:cNvPr>
          <p:cNvSpPr>
            <a:spLocks noGrp="1"/>
          </p:cNvSpPr>
          <p:nvPr>
            <p:ph sz="quarter" idx="13"/>
          </p:nvPr>
        </p:nvSpPr>
        <p:spPr>
          <a:xfrm>
            <a:off x="948267" y="296333"/>
            <a:ext cx="10608733" cy="6265333"/>
          </a:xfrm>
        </p:spPr>
        <p:txBody>
          <a:bodyPr>
            <a:noAutofit/>
          </a:bodyPr>
          <a:lstStyle/>
          <a:p>
            <a:r>
              <a:rPr lang="fr-FR" sz="2800" cap="none" dirty="0">
                <a:solidFill>
                  <a:schemeClr val="accent1"/>
                </a:solidFill>
              </a:rPr>
              <a:t>l'importance de la tenue de quart à la passerelle est cruciale pour la sécurité et la navigation efficaces du navire. ci-dessous quelques raisons clés:</a:t>
            </a:r>
          </a:p>
          <a:p>
            <a:pPr>
              <a:buFont typeface="Wingdings" panose="05000000000000000000" pitchFamily="2" charset="2"/>
              <a:buChar char="ü"/>
            </a:pPr>
            <a:r>
              <a:rPr lang="fr-FR" sz="2800" b="1" cap="none" dirty="0">
                <a:solidFill>
                  <a:schemeClr val="accent1"/>
                </a:solidFill>
              </a:rPr>
              <a:t>sécurité du navire et de l'équipage</a:t>
            </a:r>
          </a:p>
          <a:p>
            <a:pPr>
              <a:buFont typeface="Wingdings" panose="05000000000000000000" pitchFamily="2" charset="2"/>
              <a:buChar char="ü"/>
            </a:pPr>
            <a:r>
              <a:rPr lang="fr-FR" sz="2800" b="1" cap="none" dirty="0">
                <a:solidFill>
                  <a:schemeClr val="accent1"/>
                </a:solidFill>
              </a:rPr>
              <a:t>surveillance continue et gestion des risques</a:t>
            </a:r>
          </a:p>
          <a:p>
            <a:pPr>
              <a:buFont typeface="Wingdings" panose="05000000000000000000" pitchFamily="2" charset="2"/>
              <a:buChar char="ü"/>
            </a:pPr>
            <a:r>
              <a:rPr lang="fr-FR" sz="2800" b="1" cap="none" dirty="0">
                <a:solidFill>
                  <a:schemeClr val="accent1"/>
                </a:solidFill>
              </a:rPr>
              <a:t>maintien de la route et de la navigation</a:t>
            </a:r>
          </a:p>
          <a:p>
            <a:pPr>
              <a:buFont typeface="Wingdings" panose="05000000000000000000" pitchFamily="2" charset="2"/>
              <a:buChar char="ü"/>
            </a:pPr>
            <a:r>
              <a:rPr lang="fr-FR" sz="2800" b="1" cap="none" dirty="0">
                <a:solidFill>
                  <a:schemeClr val="accent1"/>
                </a:solidFill>
              </a:rPr>
              <a:t>communication et coordination</a:t>
            </a:r>
          </a:p>
          <a:p>
            <a:pPr>
              <a:buFont typeface="Wingdings" panose="05000000000000000000" pitchFamily="2" charset="2"/>
              <a:buChar char="ü"/>
            </a:pPr>
            <a:r>
              <a:rPr lang="fr-FR" sz="2800" b="1" cap="none" dirty="0">
                <a:solidFill>
                  <a:schemeClr val="accent1"/>
                </a:solidFill>
              </a:rPr>
              <a:t>réponse rapide aux urgences</a:t>
            </a:r>
          </a:p>
          <a:p>
            <a:pPr>
              <a:buFont typeface="Wingdings" panose="05000000000000000000" pitchFamily="2" charset="2"/>
              <a:buChar char="ü"/>
            </a:pPr>
            <a:r>
              <a:rPr lang="fr-FR" sz="2800" b="1" cap="none" dirty="0">
                <a:solidFill>
                  <a:schemeClr val="accent1"/>
                </a:solidFill>
              </a:rPr>
              <a:t>conformité avec les réglementations internationales</a:t>
            </a:r>
          </a:p>
          <a:p>
            <a:pPr>
              <a:buFont typeface="Wingdings" panose="05000000000000000000" pitchFamily="2" charset="2"/>
              <a:buChar char="ü"/>
            </a:pPr>
            <a:r>
              <a:rPr lang="fr-FR" sz="2800" b="1" cap="none" dirty="0">
                <a:solidFill>
                  <a:schemeClr val="accent1"/>
                </a:solidFill>
              </a:rPr>
              <a:t>préservation de l'environnement maritime</a:t>
            </a:r>
          </a:p>
        </p:txBody>
      </p:sp>
    </p:spTree>
    <p:extLst>
      <p:ext uri="{BB962C8B-B14F-4D97-AF65-F5344CB8AC3E}">
        <p14:creationId xmlns:p14="http://schemas.microsoft.com/office/powerpoint/2010/main" val="3179208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EE7D9DF-8D3E-73C4-FEB9-F6F3FBE774C3}"/>
              </a:ext>
            </a:extLst>
          </p:cNvPr>
          <p:cNvSpPr>
            <a:spLocks noGrp="1"/>
          </p:cNvSpPr>
          <p:nvPr>
            <p:ph type="title"/>
          </p:nvPr>
        </p:nvSpPr>
        <p:spPr>
          <a:xfrm>
            <a:off x="913149" y="135917"/>
            <a:ext cx="10364451" cy="626083"/>
          </a:xfrm>
        </p:spPr>
        <p:txBody>
          <a:bodyPr/>
          <a:lstStyle/>
          <a:p>
            <a:r>
              <a:rPr lang="fr-FR" b="1" dirty="0">
                <a:solidFill>
                  <a:srgbClr val="FF0000"/>
                </a:solidFill>
              </a:rPr>
              <a:t>ORGANISATION DU QUART</a:t>
            </a:r>
          </a:p>
        </p:txBody>
      </p:sp>
      <p:sp>
        <p:nvSpPr>
          <p:cNvPr id="3" name="Espace réservé du contenu 2">
            <a:extLst>
              <a:ext uri="{FF2B5EF4-FFF2-40B4-BE49-F238E27FC236}">
                <a16:creationId xmlns:a16="http://schemas.microsoft.com/office/drawing/2014/main" id="{606F81FE-24B0-191F-724E-9C43D37874DE}"/>
              </a:ext>
            </a:extLst>
          </p:cNvPr>
          <p:cNvSpPr>
            <a:spLocks noGrp="1"/>
          </p:cNvSpPr>
          <p:nvPr>
            <p:ph sz="quarter" idx="13"/>
          </p:nvPr>
        </p:nvSpPr>
        <p:spPr>
          <a:xfrm>
            <a:off x="279400" y="762000"/>
            <a:ext cx="11912600" cy="5867400"/>
          </a:xfrm>
        </p:spPr>
        <p:txBody>
          <a:bodyPr>
            <a:normAutofit fontScale="85000" lnSpcReduction="20000"/>
          </a:bodyPr>
          <a:lstStyle/>
          <a:p>
            <a:pPr marL="0" indent="0" algn="ctr">
              <a:buNone/>
            </a:pPr>
            <a:r>
              <a:rPr lang="fr-FR" sz="2400" b="1" dirty="0">
                <a:solidFill>
                  <a:schemeClr val="accent1"/>
                </a:solidFill>
              </a:rPr>
              <a:t>Définition et Importance de l'Organisation du Quart</a:t>
            </a:r>
            <a:endParaRPr lang="fr-FR" b="1" dirty="0">
              <a:solidFill>
                <a:schemeClr val="accent1"/>
              </a:solidFill>
            </a:endParaRPr>
          </a:p>
          <a:p>
            <a:pPr marL="0" indent="0">
              <a:buNone/>
            </a:pPr>
            <a:r>
              <a:rPr lang="fr-FR" sz="2800" b="1" cap="none" dirty="0">
                <a:solidFill>
                  <a:schemeClr val="accent1"/>
                </a:solidFill>
              </a:rPr>
              <a:t>le quart est une période de travail où un officier de navigation est responsable de la conduite du navire et de la surveillance de son environnement. cette période est généralement organisée en rotations régulières (généralement des périodes de </a:t>
            </a:r>
            <a:r>
              <a:rPr lang="fr-FR" sz="2800" b="1" cap="none" dirty="0">
                <a:solidFill>
                  <a:srgbClr val="FF0000"/>
                </a:solidFill>
              </a:rPr>
              <a:t>4 heures</a:t>
            </a:r>
            <a:r>
              <a:rPr lang="fr-FR" sz="2800" b="1" cap="none" dirty="0">
                <a:solidFill>
                  <a:schemeClr val="accent1"/>
                </a:solidFill>
              </a:rPr>
              <a:t>) afin de garantir que le navire est sous surveillance continue </a:t>
            </a:r>
            <a:r>
              <a:rPr lang="fr-FR" sz="2800" b="1" cap="none" dirty="0">
                <a:solidFill>
                  <a:srgbClr val="FF0000"/>
                </a:solidFill>
              </a:rPr>
              <a:t>24 heures sur 24</a:t>
            </a:r>
          </a:p>
          <a:p>
            <a:pPr marL="0" indent="0">
              <a:buNone/>
            </a:pPr>
            <a:r>
              <a:rPr lang="fr-FR" sz="2800" cap="none" dirty="0">
                <a:solidFill>
                  <a:schemeClr val="accent1"/>
                </a:solidFill>
              </a:rPr>
              <a:t>Importance:</a:t>
            </a:r>
          </a:p>
          <a:p>
            <a:pPr marL="0" indent="0">
              <a:buNone/>
            </a:pPr>
            <a:r>
              <a:rPr lang="fr-FR" sz="2800" b="1" cap="none" dirty="0">
                <a:solidFill>
                  <a:schemeClr val="accent1"/>
                </a:solidFill>
              </a:rPr>
              <a:t>Sécurité</a:t>
            </a:r>
            <a:r>
              <a:rPr lang="fr-FR" sz="2800" cap="none" dirty="0">
                <a:solidFill>
                  <a:schemeClr val="accent1"/>
                </a:solidFill>
              </a:rPr>
              <a:t>: L'officier de quart est le garant de la sécurité du navire, de l'équipage, et de la cargaison. La veille constante permet d'éviter les accidents, collisions et échouements.</a:t>
            </a:r>
          </a:p>
          <a:p>
            <a:pPr marL="0" indent="0">
              <a:buNone/>
            </a:pPr>
            <a:r>
              <a:rPr lang="fr-FR" sz="2800" b="1" cap="none" dirty="0">
                <a:solidFill>
                  <a:schemeClr val="accent1"/>
                </a:solidFill>
              </a:rPr>
              <a:t>Préservation de l'environnement</a:t>
            </a:r>
            <a:r>
              <a:rPr lang="fr-FR" sz="2800" cap="none" dirty="0">
                <a:solidFill>
                  <a:schemeClr val="accent1"/>
                </a:solidFill>
              </a:rPr>
              <a:t>: Une bonne tenue de quart contribue à la prévention de la pollution marine en s'assurant que toutes les activités se déroulent dans le respect des réglementations environnementales.</a:t>
            </a:r>
          </a:p>
          <a:p>
            <a:pPr marL="0" indent="0">
              <a:buNone/>
            </a:pPr>
            <a:r>
              <a:rPr lang="fr-FR" sz="2800" b="1" cap="none" dirty="0">
                <a:solidFill>
                  <a:schemeClr val="accent1"/>
                </a:solidFill>
              </a:rPr>
              <a:t>Opérations efficaces: </a:t>
            </a:r>
            <a:r>
              <a:rPr lang="fr-FR" sz="2800" cap="none" dirty="0">
                <a:solidFill>
                  <a:schemeClr val="accent1"/>
                </a:solidFill>
              </a:rPr>
              <a:t>L'organisation du quart permet une gestion fluide des opérations du navire, assurant que la navigation, la propulsion et les autres systèmes fonctionnent sans interruption.</a:t>
            </a:r>
          </a:p>
        </p:txBody>
      </p:sp>
    </p:spTree>
    <p:extLst>
      <p:ext uri="{BB962C8B-B14F-4D97-AF65-F5344CB8AC3E}">
        <p14:creationId xmlns:p14="http://schemas.microsoft.com/office/powerpoint/2010/main" val="2662891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60DBD2-2CCC-0E2A-9E7B-00499FEE5E4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3FAA805-55D8-F5FD-2878-243BB6E5CD70}"/>
              </a:ext>
            </a:extLst>
          </p:cNvPr>
          <p:cNvSpPr>
            <a:spLocks noGrp="1"/>
          </p:cNvSpPr>
          <p:nvPr>
            <p:ph type="title"/>
          </p:nvPr>
        </p:nvSpPr>
        <p:spPr>
          <a:xfrm>
            <a:off x="913149" y="135917"/>
            <a:ext cx="10364451" cy="626083"/>
          </a:xfrm>
        </p:spPr>
        <p:txBody>
          <a:bodyPr/>
          <a:lstStyle/>
          <a:p>
            <a:r>
              <a:rPr lang="fr-FR" b="1" dirty="0">
                <a:solidFill>
                  <a:srgbClr val="FF0000"/>
                </a:solidFill>
              </a:rPr>
              <a:t>ORGANISATION DU QUART</a:t>
            </a:r>
          </a:p>
        </p:txBody>
      </p:sp>
      <p:sp>
        <p:nvSpPr>
          <p:cNvPr id="3" name="Espace réservé du contenu 2">
            <a:extLst>
              <a:ext uri="{FF2B5EF4-FFF2-40B4-BE49-F238E27FC236}">
                <a16:creationId xmlns:a16="http://schemas.microsoft.com/office/drawing/2014/main" id="{54F70E10-9C76-261E-A658-4C6F90E7178F}"/>
              </a:ext>
            </a:extLst>
          </p:cNvPr>
          <p:cNvSpPr>
            <a:spLocks noGrp="1"/>
          </p:cNvSpPr>
          <p:nvPr>
            <p:ph sz="quarter" idx="13"/>
          </p:nvPr>
        </p:nvSpPr>
        <p:spPr>
          <a:xfrm>
            <a:off x="279400" y="762000"/>
            <a:ext cx="11624733" cy="5655733"/>
          </a:xfrm>
        </p:spPr>
        <p:txBody>
          <a:bodyPr>
            <a:normAutofit/>
          </a:bodyPr>
          <a:lstStyle/>
          <a:p>
            <a:pPr marL="0" indent="0" algn="ctr">
              <a:buNone/>
            </a:pPr>
            <a:r>
              <a:rPr lang="fr-FR" sz="2400" b="1" dirty="0">
                <a:solidFill>
                  <a:schemeClr val="accent1"/>
                </a:solidFill>
              </a:rPr>
              <a:t>Les Règles et Normes Internationales (STCW, SOLAS)</a:t>
            </a:r>
          </a:p>
          <a:p>
            <a:pPr marL="0" indent="0" algn="just">
              <a:buNone/>
            </a:pPr>
            <a:r>
              <a:rPr lang="fr-FR" sz="2400" b="1" cap="none" dirty="0">
                <a:solidFill>
                  <a:schemeClr val="accent1"/>
                </a:solidFill>
              </a:rPr>
              <a:t>la tenue de quart est strictement régulée par plusieurs conventions internationales, qui définissent les compétences, la formation et les responsabilités des officiers de quart.</a:t>
            </a:r>
          </a:p>
          <a:p>
            <a:pPr marL="0" indent="0" algn="just">
              <a:buNone/>
            </a:pPr>
            <a:r>
              <a:rPr lang="fr-FR" sz="2400" b="1" cap="none" dirty="0" err="1">
                <a:solidFill>
                  <a:schemeClr val="accent1"/>
                </a:solidFill>
              </a:rPr>
              <a:t>stcw</a:t>
            </a:r>
            <a:r>
              <a:rPr lang="fr-FR" sz="2400" b="1" cap="none" dirty="0">
                <a:solidFill>
                  <a:schemeClr val="accent1"/>
                </a:solidFill>
              </a:rPr>
              <a:t> (standards of training, certification, and </a:t>
            </a:r>
            <a:r>
              <a:rPr lang="fr-FR" sz="2400" b="1" cap="none" dirty="0" err="1">
                <a:solidFill>
                  <a:schemeClr val="accent1"/>
                </a:solidFill>
              </a:rPr>
              <a:t>watchkeeping</a:t>
            </a:r>
            <a:r>
              <a:rPr lang="fr-FR" sz="2400" b="1" cap="none" dirty="0">
                <a:solidFill>
                  <a:schemeClr val="accent1"/>
                </a:solidFill>
              </a:rPr>
              <a:t> for </a:t>
            </a:r>
            <a:r>
              <a:rPr lang="fr-FR" sz="2400" b="1" cap="none" dirty="0" err="1">
                <a:solidFill>
                  <a:schemeClr val="accent1"/>
                </a:solidFill>
              </a:rPr>
              <a:t>seafarers</a:t>
            </a:r>
            <a:r>
              <a:rPr lang="fr-FR" sz="2400" b="1" cap="none" dirty="0">
                <a:solidFill>
                  <a:schemeClr val="accent1"/>
                </a:solidFill>
              </a:rPr>
              <a:t>): la convention </a:t>
            </a:r>
            <a:r>
              <a:rPr lang="fr-FR" sz="2400" b="1" cap="none" dirty="0" err="1">
                <a:solidFill>
                  <a:schemeClr val="accent1"/>
                </a:solidFill>
              </a:rPr>
              <a:t>stcw</a:t>
            </a:r>
            <a:r>
              <a:rPr lang="fr-FR" sz="2400" b="1" cap="none" dirty="0">
                <a:solidFill>
                  <a:schemeClr val="accent1"/>
                </a:solidFill>
              </a:rPr>
              <a:t> impose des exigences strictes pour la formation et </a:t>
            </a:r>
            <a:r>
              <a:rPr lang="fr-FR" sz="2400" b="1" cap="none" dirty="0" err="1">
                <a:solidFill>
                  <a:schemeClr val="accent1"/>
                </a:solidFill>
              </a:rPr>
              <a:t>lacertification</a:t>
            </a:r>
            <a:r>
              <a:rPr lang="fr-FR" sz="2400" b="1" cap="none" dirty="0">
                <a:solidFill>
                  <a:schemeClr val="accent1"/>
                </a:solidFill>
              </a:rPr>
              <a:t> des officiers de </a:t>
            </a:r>
            <a:r>
              <a:rPr lang="fr-FR" sz="2400" b="1" cap="none" dirty="0" err="1">
                <a:solidFill>
                  <a:schemeClr val="accent1"/>
                </a:solidFill>
              </a:rPr>
              <a:t>quart.elle</a:t>
            </a:r>
            <a:r>
              <a:rPr lang="fr-FR" sz="2400" b="1" cap="none" dirty="0">
                <a:solidFill>
                  <a:schemeClr val="accent1"/>
                </a:solidFill>
              </a:rPr>
              <a:t> définit les compétences minimales requises pour assurer la navigation en toute sécurité et impose des heures de repos minimales pour prévenir la fatigue.</a:t>
            </a:r>
          </a:p>
          <a:p>
            <a:pPr marL="0" indent="0" algn="just">
              <a:buNone/>
            </a:pPr>
            <a:r>
              <a:rPr lang="fr-FR" sz="2400" b="1" cap="none" dirty="0" err="1">
                <a:solidFill>
                  <a:schemeClr val="accent1"/>
                </a:solidFill>
              </a:rPr>
              <a:t>solas</a:t>
            </a:r>
            <a:r>
              <a:rPr lang="fr-FR" sz="2400" b="1" cap="none" dirty="0">
                <a:solidFill>
                  <a:schemeClr val="accent1"/>
                </a:solidFill>
              </a:rPr>
              <a:t> (</a:t>
            </a:r>
            <a:r>
              <a:rPr lang="fr-FR" sz="2400" b="1" cap="none" dirty="0" err="1">
                <a:solidFill>
                  <a:schemeClr val="accent1"/>
                </a:solidFill>
              </a:rPr>
              <a:t>safety</a:t>
            </a:r>
            <a:r>
              <a:rPr lang="fr-FR" sz="2400" b="1" cap="none" dirty="0">
                <a:solidFill>
                  <a:schemeClr val="accent1"/>
                </a:solidFill>
              </a:rPr>
              <a:t> of life at </a:t>
            </a:r>
            <a:r>
              <a:rPr lang="fr-FR" sz="2400" b="1" cap="none" dirty="0" err="1">
                <a:solidFill>
                  <a:schemeClr val="accent1"/>
                </a:solidFill>
              </a:rPr>
              <a:t>sea</a:t>
            </a:r>
            <a:r>
              <a:rPr lang="fr-FR" sz="2400" b="1" cap="none" dirty="0">
                <a:solidFill>
                  <a:schemeClr val="accent1"/>
                </a:solidFill>
              </a:rPr>
              <a:t>):la convention </a:t>
            </a:r>
            <a:r>
              <a:rPr lang="fr-FR" sz="2400" b="1" cap="none" dirty="0" err="1">
                <a:solidFill>
                  <a:schemeClr val="accent1"/>
                </a:solidFill>
              </a:rPr>
              <a:t>solas</a:t>
            </a:r>
            <a:r>
              <a:rPr lang="fr-FR" sz="2400" b="1" cap="none" dirty="0">
                <a:solidFill>
                  <a:schemeClr val="accent1"/>
                </a:solidFill>
              </a:rPr>
              <a:t> impose que les navires soient surveillés à tout moment et que des officiers qualifiés soient toujours présents sur la passerelle pour assurer la sécurité de la navigation.• elle spécifie également les équipements de sécurité nécessaires, tels que les systèmes de navigation et de communication.</a:t>
            </a:r>
          </a:p>
        </p:txBody>
      </p:sp>
    </p:spTree>
    <p:extLst>
      <p:ext uri="{BB962C8B-B14F-4D97-AF65-F5344CB8AC3E}">
        <p14:creationId xmlns:p14="http://schemas.microsoft.com/office/powerpoint/2010/main" val="110143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A2CDB-C2F6-1863-D59D-EA21C02C664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C3A990F-CAF1-E078-9510-58D8E5546D62}"/>
              </a:ext>
            </a:extLst>
          </p:cNvPr>
          <p:cNvSpPr>
            <a:spLocks noGrp="1"/>
          </p:cNvSpPr>
          <p:nvPr>
            <p:ph type="title"/>
          </p:nvPr>
        </p:nvSpPr>
        <p:spPr>
          <a:xfrm>
            <a:off x="913149" y="135917"/>
            <a:ext cx="10364451" cy="626083"/>
          </a:xfrm>
        </p:spPr>
        <p:txBody>
          <a:bodyPr/>
          <a:lstStyle/>
          <a:p>
            <a:r>
              <a:rPr lang="fr-FR" b="1" dirty="0">
                <a:solidFill>
                  <a:srgbClr val="FF0000"/>
                </a:solidFill>
              </a:rPr>
              <a:t>ORGANISATION DU QUART</a:t>
            </a:r>
          </a:p>
        </p:txBody>
      </p:sp>
      <p:sp>
        <p:nvSpPr>
          <p:cNvPr id="3" name="Espace réservé du contenu 2">
            <a:extLst>
              <a:ext uri="{FF2B5EF4-FFF2-40B4-BE49-F238E27FC236}">
                <a16:creationId xmlns:a16="http://schemas.microsoft.com/office/drawing/2014/main" id="{D989D307-6975-3613-FB62-AA0E494AF4B7}"/>
              </a:ext>
            </a:extLst>
          </p:cNvPr>
          <p:cNvSpPr>
            <a:spLocks noGrp="1"/>
          </p:cNvSpPr>
          <p:nvPr>
            <p:ph sz="quarter" idx="13"/>
          </p:nvPr>
        </p:nvSpPr>
        <p:spPr>
          <a:xfrm>
            <a:off x="0" y="762000"/>
            <a:ext cx="12192000" cy="5655733"/>
          </a:xfrm>
        </p:spPr>
        <p:txBody>
          <a:bodyPr>
            <a:normAutofit/>
          </a:bodyPr>
          <a:lstStyle/>
          <a:p>
            <a:pPr marL="0" indent="0" algn="just">
              <a:buNone/>
            </a:pPr>
            <a:r>
              <a:rPr lang="fr-FR" sz="3200" b="1" cap="none" dirty="0">
                <a:solidFill>
                  <a:schemeClr val="accent1"/>
                </a:solidFill>
              </a:rPr>
              <a:t>réglementations complémentaires : </a:t>
            </a:r>
          </a:p>
          <a:p>
            <a:pPr marL="0" indent="0">
              <a:buNone/>
            </a:pPr>
            <a:r>
              <a:rPr lang="fr-FR" sz="3200" b="1" cap="none" dirty="0">
                <a:solidFill>
                  <a:schemeClr val="accent1"/>
                </a:solidFill>
              </a:rPr>
              <a:t>Règles COLREGS </a:t>
            </a:r>
            <a:r>
              <a:rPr lang="fr-FR" sz="3200" cap="none" dirty="0">
                <a:solidFill>
                  <a:schemeClr val="accent1"/>
                </a:solidFill>
              </a:rPr>
              <a:t>(Règlement International pour Prévenir les Abordages </a:t>
            </a:r>
            <a:r>
              <a:rPr lang="fr-FR" sz="3200" cap="none">
                <a:solidFill>
                  <a:schemeClr val="accent1"/>
                </a:solidFill>
              </a:rPr>
              <a:t>en Mer</a:t>
            </a:r>
            <a:r>
              <a:rPr lang="fr-FR" sz="3200" cap="none" dirty="0">
                <a:solidFill>
                  <a:schemeClr val="accent1"/>
                </a:solidFill>
              </a:rPr>
              <a:t>) : ces règles régissent le comportement des navires pour éviter les abordages, notamment en matière de priorité, de signalisation et de veille</a:t>
            </a:r>
          </a:p>
        </p:txBody>
      </p:sp>
    </p:spTree>
    <p:extLst>
      <p:ext uri="{BB962C8B-B14F-4D97-AF65-F5344CB8AC3E}">
        <p14:creationId xmlns:p14="http://schemas.microsoft.com/office/powerpoint/2010/main" val="223549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427FB-5ADA-95D5-C4F3-EDFBD9639D3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31BCD26-7E6C-3B8F-719C-B09915F2E182}"/>
              </a:ext>
            </a:extLst>
          </p:cNvPr>
          <p:cNvSpPr>
            <a:spLocks noGrp="1"/>
          </p:cNvSpPr>
          <p:nvPr>
            <p:ph type="title"/>
          </p:nvPr>
        </p:nvSpPr>
        <p:spPr>
          <a:xfrm>
            <a:off x="913147" y="85117"/>
            <a:ext cx="10364451" cy="626083"/>
          </a:xfrm>
        </p:spPr>
        <p:txBody>
          <a:bodyPr/>
          <a:lstStyle/>
          <a:p>
            <a:r>
              <a:rPr lang="fr-FR" b="1" dirty="0">
                <a:solidFill>
                  <a:srgbClr val="FF0000"/>
                </a:solidFill>
              </a:rPr>
              <a:t>ORGANISATION DU QUART</a:t>
            </a:r>
          </a:p>
        </p:txBody>
      </p:sp>
      <p:sp>
        <p:nvSpPr>
          <p:cNvPr id="3" name="Espace réservé du contenu 2">
            <a:extLst>
              <a:ext uri="{FF2B5EF4-FFF2-40B4-BE49-F238E27FC236}">
                <a16:creationId xmlns:a16="http://schemas.microsoft.com/office/drawing/2014/main" id="{7DD75A23-7964-3121-F8FD-7857873491CB}"/>
              </a:ext>
            </a:extLst>
          </p:cNvPr>
          <p:cNvSpPr>
            <a:spLocks noGrp="1"/>
          </p:cNvSpPr>
          <p:nvPr>
            <p:ph sz="quarter" idx="13"/>
          </p:nvPr>
        </p:nvSpPr>
        <p:spPr>
          <a:xfrm>
            <a:off x="283005" y="575733"/>
            <a:ext cx="11624733" cy="5926667"/>
          </a:xfrm>
        </p:spPr>
        <p:txBody>
          <a:bodyPr>
            <a:normAutofit/>
          </a:bodyPr>
          <a:lstStyle/>
          <a:p>
            <a:pPr marL="0" indent="0" algn="ctr">
              <a:buNone/>
            </a:pPr>
            <a:r>
              <a:rPr lang="fr-FR" sz="2400" b="1" cap="none" dirty="0">
                <a:solidFill>
                  <a:schemeClr val="accent1"/>
                </a:solidFill>
              </a:rPr>
              <a:t>Structure et Organisation des Quarts à Bord</a:t>
            </a:r>
          </a:p>
          <a:p>
            <a:pPr marL="0" indent="0" algn="just">
              <a:buNone/>
            </a:pPr>
            <a:r>
              <a:rPr lang="fr-FR" sz="2400" b="1" cap="none" dirty="0">
                <a:solidFill>
                  <a:schemeClr val="accent1"/>
                </a:solidFill>
              </a:rPr>
              <a:t>Les quarts sont généralement organisés en rotations de 4 heures, souvent selon le modèle suivant:</a:t>
            </a:r>
          </a:p>
          <a:p>
            <a:pPr lvl="1" algn="just">
              <a:buClr>
                <a:srgbClr val="FF0000"/>
              </a:buClr>
              <a:buFont typeface="Wingdings" panose="05000000000000000000" pitchFamily="2" charset="2"/>
              <a:buChar char="v"/>
            </a:pPr>
            <a:r>
              <a:rPr lang="fr-FR" sz="2200" b="1" cap="none" dirty="0">
                <a:solidFill>
                  <a:schemeClr val="accent1"/>
                </a:solidFill>
              </a:rPr>
              <a:t>00h00 à 04h00: Quart de nuit.</a:t>
            </a:r>
          </a:p>
          <a:p>
            <a:pPr lvl="1" algn="just">
              <a:buClr>
                <a:srgbClr val="FF0000"/>
              </a:buClr>
              <a:buFont typeface="Wingdings" panose="05000000000000000000" pitchFamily="2" charset="2"/>
              <a:buChar char="v"/>
            </a:pPr>
            <a:r>
              <a:rPr lang="fr-FR" sz="2200" b="1" cap="none" dirty="0">
                <a:solidFill>
                  <a:schemeClr val="accent1"/>
                </a:solidFill>
              </a:rPr>
              <a:t>04h00 à 08h00: Quart du petit matin.</a:t>
            </a:r>
          </a:p>
          <a:p>
            <a:pPr lvl="1" algn="just">
              <a:buClr>
                <a:srgbClr val="FF0000"/>
              </a:buClr>
              <a:buFont typeface="Wingdings" panose="05000000000000000000" pitchFamily="2" charset="2"/>
              <a:buChar char="v"/>
            </a:pPr>
            <a:r>
              <a:rPr lang="fr-FR" sz="2200" b="1" cap="none" dirty="0">
                <a:solidFill>
                  <a:schemeClr val="accent1"/>
                </a:solidFill>
              </a:rPr>
              <a:t>08h00 à 12h00: Quart de la matinée.</a:t>
            </a:r>
          </a:p>
          <a:p>
            <a:pPr lvl="1" algn="just">
              <a:buClr>
                <a:srgbClr val="FF0000"/>
              </a:buClr>
              <a:buFont typeface="Wingdings" panose="05000000000000000000" pitchFamily="2" charset="2"/>
              <a:buChar char="v"/>
            </a:pPr>
            <a:r>
              <a:rPr lang="fr-FR" sz="2200" b="1" cap="none" dirty="0">
                <a:solidFill>
                  <a:schemeClr val="accent1"/>
                </a:solidFill>
              </a:rPr>
              <a:t>12h00 à 16h00: Quart de l'après-midi.</a:t>
            </a:r>
          </a:p>
          <a:p>
            <a:pPr lvl="1" algn="just">
              <a:buClr>
                <a:srgbClr val="FF0000"/>
              </a:buClr>
              <a:buFont typeface="Wingdings" panose="05000000000000000000" pitchFamily="2" charset="2"/>
              <a:buChar char="v"/>
            </a:pPr>
            <a:r>
              <a:rPr lang="fr-FR" sz="2200" b="1" cap="none" dirty="0">
                <a:solidFill>
                  <a:schemeClr val="accent1"/>
                </a:solidFill>
              </a:rPr>
              <a:t>16h00 à 20h00: Quart du soir.</a:t>
            </a:r>
          </a:p>
          <a:p>
            <a:pPr lvl="1" algn="just">
              <a:buClr>
                <a:srgbClr val="FF0000"/>
              </a:buClr>
              <a:buFont typeface="Wingdings" panose="05000000000000000000" pitchFamily="2" charset="2"/>
              <a:buChar char="v"/>
            </a:pPr>
            <a:r>
              <a:rPr lang="fr-FR" sz="2200" b="1" cap="none" dirty="0">
                <a:solidFill>
                  <a:schemeClr val="accent1"/>
                </a:solidFill>
              </a:rPr>
              <a:t>20h00 à 00h00: Quart du crépuscule.</a:t>
            </a:r>
          </a:p>
          <a:p>
            <a:pPr marL="0" indent="0" algn="just">
              <a:buNone/>
            </a:pPr>
            <a:r>
              <a:rPr lang="fr-FR" sz="2600" cap="none" dirty="0">
                <a:solidFill>
                  <a:schemeClr val="accent1"/>
                </a:solidFill>
              </a:rPr>
              <a:t>Le système des quarts peut varier selon le type de navire et la taille de l'équipage. Par exemple, certains navires adoptent des quarts de 6 heures pour des raisons opérationnelles.</a:t>
            </a:r>
          </a:p>
        </p:txBody>
      </p:sp>
    </p:spTree>
    <p:extLst>
      <p:ext uri="{BB962C8B-B14F-4D97-AF65-F5344CB8AC3E}">
        <p14:creationId xmlns:p14="http://schemas.microsoft.com/office/powerpoint/2010/main" val="1514686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9F311-6AEB-030C-666F-1999C209A2B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4962D9B-2FC2-320C-C168-235D9DFF9CB3}"/>
              </a:ext>
            </a:extLst>
          </p:cNvPr>
          <p:cNvSpPr>
            <a:spLocks noGrp="1"/>
          </p:cNvSpPr>
          <p:nvPr>
            <p:ph type="title"/>
          </p:nvPr>
        </p:nvSpPr>
        <p:spPr>
          <a:xfrm>
            <a:off x="913148" y="85118"/>
            <a:ext cx="10330586" cy="405950"/>
          </a:xfrm>
        </p:spPr>
        <p:txBody>
          <a:bodyPr>
            <a:normAutofit fontScale="90000"/>
          </a:bodyPr>
          <a:lstStyle/>
          <a:p>
            <a:r>
              <a:rPr lang="fr-FR" sz="3200" b="1" dirty="0">
                <a:solidFill>
                  <a:srgbClr val="FF0000"/>
                </a:solidFill>
              </a:rPr>
              <a:t>ORGANISATION DU QUART</a:t>
            </a:r>
          </a:p>
        </p:txBody>
      </p:sp>
      <p:sp>
        <p:nvSpPr>
          <p:cNvPr id="3" name="Espace réservé du contenu 2">
            <a:extLst>
              <a:ext uri="{FF2B5EF4-FFF2-40B4-BE49-F238E27FC236}">
                <a16:creationId xmlns:a16="http://schemas.microsoft.com/office/drawing/2014/main" id="{30F7D459-F80C-6F11-2BCE-F6E8E4D3EFA4}"/>
              </a:ext>
            </a:extLst>
          </p:cNvPr>
          <p:cNvSpPr>
            <a:spLocks noGrp="1"/>
          </p:cNvSpPr>
          <p:nvPr>
            <p:ph sz="quarter" idx="13"/>
          </p:nvPr>
        </p:nvSpPr>
        <p:spPr>
          <a:xfrm>
            <a:off x="283633" y="491068"/>
            <a:ext cx="11624733" cy="6197150"/>
          </a:xfrm>
        </p:spPr>
        <p:txBody>
          <a:bodyPr>
            <a:normAutofit/>
          </a:bodyPr>
          <a:lstStyle/>
          <a:p>
            <a:pPr marL="0" indent="0" algn="ctr">
              <a:buNone/>
            </a:pPr>
            <a:r>
              <a:rPr lang="fr-FR" sz="2400" b="1" cap="none" dirty="0">
                <a:solidFill>
                  <a:schemeClr val="accent1"/>
                </a:solidFill>
              </a:rPr>
              <a:t>Les Responsabilités de l'Officier de Quart</a:t>
            </a:r>
          </a:p>
          <a:p>
            <a:pPr marL="0" indent="0" algn="just">
              <a:buNone/>
            </a:pPr>
            <a:r>
              <a:rPr lang="fr-FR" sz="2400" cap="none" dirty="0">
                <a:solidFill>
                  <a:schemeClr val="accent1"/>
                </a:solidFill>
              </a:rPr>
              <a:t>     L'officier de quart a plusieurs responsabilités cruciales:</a:t>
            </a:r>
          </a:p>
          <a:p>
            <a:pPr marL="0" indent="0" algn="just">
              <a:buNone/>
            </a:pPr>
            <a:r>
              <a:rPr lang="fr-FR" sz="2400" b="1" cap="none" dirty="0">
                <a:solidFill>
                  <a:schemeClr val="accent1"/>
                </a:solidFill>
              </a:rPr>
              <a:t>Surveillance: </a:t>
            </a:r>
            <a:r>
              <a:rPr lang="fr-FR" sz="2400" cap="none" dirty="0">
                <a:solidFill>
                  <a:schemeClr val="accent1"/>
                </a:solidFill>
              </a:rPr>
              <a:t>Assurer une veille continue pour détecter tout obstacle, trafic maritime, changement météorologique, ou défaillance des systèmes à bord.</a:t>
            </a:r>
          </a:p>
          <a:p>
            <a:pPr marL="0" indent="0" algn="just">
              <a:buNone/>
            </a:pPr>
            <a:r>
              <a:rPr lang="fr-FR" sz="2400" b="1" cap="none" dirty="0">
                <a:solidFill>
                  <a:schemeClr val="accent1"/>
                </a:solidFill>
              </a:rPr>
              <a:t>Navigation: </a:t>
            </a:r>
            <a:r>
              <a:rPr lang="fr-FR" sz="2400" cap="none" dirty="0">
                <a:solidFill>
                  <a:schemeClr val="accent1"/>
                </a:solidFill>
              </a:rPr>
              <a:t>Vérifier que le navire suit la route planifiée, ajuster le cap et la vitesse si nécessaire.</a:t>
            </a:r>
          </a:p>
          <a:p>
            <a:pPr marL="0" indent="0" algn="just">
              <a:buNone/>
            </a:pPr>
            <a:r>
              <a:rPr lang="fr-FR" sz="2400" b="1" cap="none" dirty="0">
                <a:solidFill>
                  <a:schemeClr val="accent1"/>
                </a:solidFill>
              </a:rPr>
              <a:t>Sécurité</a:t>
            </a:r>
            <a:r>
              <a:rPr lang="fr-FR" sz="2400" cap="none" dirty="0">
                <a:solidFill>
                  <a:schemeClr val="accent1"/>
                </a:solidFill>
              </a:rPr>
              <a:t>: Assurer la sécurité des personnes à bord, en réagissant rapidement à toute alarme ou situation d'urgence.</a:t>
            </a:r>
          </a:p>
          <a:p>
            <a:pPr marL="0" indent="0" algn="just">
              <a:buNone/>
            </a:pPr>
            <a:r>
              <a:rPr lang="fr-FR" sz="2400" b="1" cap="none" dirty="0">
                <a:solidFill>
                  <a:schemeClr val="accent1"/>
                </a:solidFill>
              </a:rPr>
              <a:t>Documentation: </a:t>
            </a:r>
            <a:r>
              <a:rPr lang="fr-FR" sz="2400" cap="none" dirty="0">
                <a:solidFill>
                  <a:schemeClr val="accent1"/>
                </a:solidFill>
              </a:rPr>
              <a:t>Tenir à jour les journaux de bord, en consignant les événements importants comme les changements de cap, les conditions météorologiques, ou les incidents.</a:t>
            </a:r>
          </a:p>
          <a:p>
            <a:pPr marL="0" indent="0" algn="just">
              <a:buNone/>
            </a:pPr>
            <a:r>
              <a:rPr lang="fr-FR" sz="2400" b="1" cap="none" dirty="0">
                <a:solidFill>
                  <a:schemeClr val="accent1"/>
                </a:solidFill>
              </a:rPr>
              <a:t>Communication: </a:t>
            </a:r>
            <a:r>
              <a:rPr lang="fr-FR" sz="2400" cap="none" dirty="0">
                <a:solidFill>
                  <a:schemeClr val="accent1"/>
                </a:solidFill>
              </a:rPr>
              <a:t>Être en contact constant avec le commandant, l'équipage et d'autres navires via les équipements de communication.</a:t>
            </a:r>
            <a:endParaRPr lang="fr-FR" sz="2600" cap="none" dirty="0">
              <a:solidFill>
                <a:schemeClr val="accent1"/>
              </a:solidFill>
            </a:endParaRPr>
          </a:p>
        </p:txBody>
      </p:sp>
    </p:spTree>
    <p:extLst>
      <p:ext uri="{BB962C8B-B14F-4D97-AF65-F5344CB8AC3E}">
        <p14:creationId xmlns:p14="http://schemas.microsoft.com/office/powerpoint/2010/main" val="2658118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3E67D-4E67-86BF-1EE4-26F47E485C7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554FB37-568E-C912-4E19-01BC03F500B3}"/>
              </a:ext>
            </a:extLst>
          </p:cNvPr>
          <p:cNvSpPr>
            <a:spLocks noGrp="1"/>
          </p:cNvSpPr>
          <p:nvPr>
            <p:ph type="title"/>
          </p:nvPr>
        </p:nvSpPr>
        <p:spPr>
          <a:xfrm>
            <a:off x="913148" y="85118"/>
            <a:ext cx="10330586" cy="405950"/>
          </a:xfrm>
        </p:spPr>
        <p:txBody>
          <a:bodyPr>
            <a:normAutofit fontScale="90000"/>
          </a:bodyPr>
          <a:lstStyle/>
          <a:p>
            <a:r>
              <a:rPr lang="fr-FR" sz="3200" b="1" dirty="0">
                <a:solidFill>
                  <a:srgbClr val="FF0000"/>
                </a:solidFill>
              </a:rPr>
              <a:t>ORGANISATION DU QUART</a:t>
            </a:r>
          </a:p>
        </p:txBody>
      </p:sp>
      <p:sp>
        <p:nvSpPr>
          <p:cNvPr id="3" name="Espace réservé du contenu 2">
            <a:extLst>
              <a:ext uri="{FF2B5EF4-FFF2-40B4-BE49-F238E27FC236}">
                <a16:creationId xmlns:a16="http://schemas.microsoft.com/office/drawing/2014/main" id="{7DA4EF9B-BD52-0254-BD3E-8962BB655686}"/>
              </a:ext>
            </a:extLst>
          </p:cNvPr>
          <p:cNvSpPr>
            <a:spLocks noGrp="1"/>
          </p:cNvSpPr>
          <p:nvPr>
            <p:ph sz="quarter" idx="13"/>
          </p:nvPr>
        </p:nvSpPr>
        <p:spPr>
          <a:xfrm>
            <a:off x="283633" y="491068"/>
            <a:ext cx="11624733" cy="6197150"/>
          </a:xfrm>
        </p:spPr>
        <p:txBody>
          <a:bodyPr>
            <a:normAutofit/>
          </a:bodyPr>
          <a:lstStyle/>
          <a:p>
            <a:pPr marL="0" indent="0" algn="ctr">
              <a:buNone/>
            </a:pPr>
            <a:r>
              <a:rPr lang="fr-FR" sz="2800" b="1" cap="none" dirty="0">
                <a:solidFill>
                  <a:schemeClr val="accent1"/>
                </a:solidFill>
              </a:rPr>
              <a:t>Différents Types de Quart</a:t>
            </a:r>
          </a:p>
          <a:p>
            <a:pPr marL="0" indent="0" algn="just">
              <a:buNone/>
            </a:pPr>
            <a:r>
              <a:rPr lang="fr-FR" sz="2800" b="1" cap="none" dirty="0">
                <a:solidFill>
                  <a:schemeClr val="accent1"/>
                </a:solidFill>
              </a:rPr>
              <a:t>Quart de jour</a:t>
            </a:r>
            <a:r>
              <a:rPr lang="fr-FR" sz="2800" cap="none" dirty="0">
                <a:solidFill>
                  <a:schemeClr val="accent1"/>
                </a:solidFill>
              </a:rPr>
              <a:t>: Souvent considéré comme le plus actif, avec davantage d'activités opérationnelles telles que les manœuvres, l'entretien et les communications avec les ports.</a:t>
            </a:r>
          </a:p>
          <a:p>
            <a:pPr marL="0" indent="0" algn="just">
              <a:buNone/>
            </a:pPr>
            <a:r>
              <a:rPr lang="fr-FR" sz="2800" b="1" cap="none" dirty="0">
                <a:solidFill>
                  <a:schemeClr val="accent1"/>
                </a:solidFill>
              </a:rPr>
              <a:t>Quart de nuit: </a:t>
            </a:r>
            <a:r>
              <a:rPr lang="fr-FR" sz="2800" cap="none" dirty="0">
                <a:solidFill>
                  <a:schemeClr val="accent1"/>
                </a:solidFill>
              </a:rPr>
              <a:t>Se concentre principalement sur la navigation et la surveillance, les activités opérationnelles étant souvent réduites</a:t>
            </a:r>
          </a:p>
          <a:p>
            <a:pPr marL="0" indent="0" algn="just">
              <a:buNone/>
            </a:pPr>
            <a:r>
              <a:rPr lang="fr-FR" sz="2800" b="1" cap="none" dirty="0">
                <a:solidFill>
                  <a:schemeClr val="accent1"/>
                </a:solidFill>
              </a:rPr>
              <a:t>Quarts en situation de manœuvre</a:t>
            </a:r>
            <a:r>
              <a:rPr lang="fr-FR" sz="2800" cap="none" dirty="0">
                <a:solidFill>
                  <a:schemeClr val="accent1"/>
                </a:solidFill>
              </a:rPr>
              <a:t>: Ce type de quart intervient lorsque le navire se trouve dans des zones nécessitant des manœuvres fréquentes, comme les zones portuaires ou les détroits.</a:t>
            </a:r>
          </a:p>
        </p:txBody>
      </p:sp>
    </p:spTree>
    <p:extLst>
      <p:ext uri="{BB962C8B-B14F-4D97-AF65-F5344CB8AC3E}">
        <p14:creationId xmlns:p14="http://schemas.microsoft.com/office/powerpoint/2010/main" val="2958698164"/>
      </p:ext>
    </p:extLst>
  </p:cSld>
  <p:clrMapOvr>
    <a:masterClrMapping/>
  </p:clrMapOvr>
</p:sld>
</file>

<file path=ppt/theme/theme1.xml><?xml version="1.0" encoding="utf-8"?>
<a:theme xmlns:a="http://schemas.openxmlformats.org/drawingml/2006/main" name="Ronds dans l’eau">
  <a:themeElements>
    <a:clrScheme name="Ronds dans l’eau">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Ronds dans l’eau">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onds dans l’eau">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Ronds dans l’eau</Template>
  <TotalTime>383</TotalTime>
  <Words>1221</Words>
  <Application>Microsoft Office PowerPoint</Application>
  <PresentationFormat>Grand écran</PresentationFormat>
  <Paragraphs>87</Paragraphs>
  <Slides>15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15</vt:i4>
      </vt:variant>
    </vt:vector>
  </HeadingPairs>
  <TitlesOfParts>
    <vt:vector size="20" baseType="lpstr">
      <vt:lpstr>Arial</vt:lpstr>
      <vt:lpstr>Bell MT</vt:lpstr>
      <vt:lpstr>Tw Cen MT</vt:lpstr>
      <vt:lpstr>Wingdings</vt:lpstr>
      <vt:lpstr>Ronds dans l’eau</vt:lpstr>
      <vt:lpstr>Tenue de quart</vt:lpstr>
      <vt:lpstr>Importance de la tenue de quart:</vt:lpstr>
      <vt:lpstr>Présentation PowerPoint</vt:lpstr>
      <vt:lpstr>ORGANISATION DU QUART</vt:lpstr>
      <vt:lpstr>ORGANISATION DU QUART</vt:lpstr>
      <vt:lpstr>ORGANISATION DU QUART</vt:lpstr>
      <vt:lpstr>ORGANISATION DU QUART</vt:lpstr>
      <vt:lpstr>ORGANISATION DU QUART</vt:lpstr>
      <vt:lpstr>ORGANISATION DU QUART</vt:lpstr>
      <vt:lpstr>VIELLLE A LA PASSERELLE </vt:lpstr>
      <vt:lpstr>VIELLLE A LA PASSERELLE </vt:lpstr>
      <vt:lpstr>VIELLLE A LA PASSERELLE </vt:lpstr>
      <vt:lpstr>VIELLLE A LA PASSERELLE </vt:lpstr>
      <vt:lpstr>VIELLLE A LA PASSERELLE </vt:lpstr>
      <vt:lpstr>VIELLLE A LA PASSERELLE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val bab</dc:creator>
  <cp:lastModifiedBy>val bab</cp:lastModifiedBy>
  <cp:revision>4</cp:revision>
  <dcterms:created xsi:type="dcterms:W3CDTF">2025-03-18T19:12:06Z</dcterms:created>
  <dcterms:modified xsi:type="dcterms:W3CDTF">2025-03-19T13:05:41Z</dcterms:modified>
</cp:coreProperties>
</file>