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1"/>
  </p:notesMasterIdLst>
  <p:sldIdLst>
    <p:sldId id="288" r:id="rId2"/>
    <p:sldId id="289" r:id="rId3"/>
    <p:sldId id="332" r:id="rId4"/>
    <p:sldId id="290" r:id="rId5"/>
    <p:sldId id="291" r:id="rId6"/>
    <p:sldId id="292" r:id="rId7"/>
    <p:sldId id="293" r:id="rId8"/>
    <p:sldId id="429" r:id="rId9"/>
    <p:sldId id="294" r:id="rId10"/>
    <p:sldId id="428" r:id="rId11"/>
    <p:sldId id="382" r:id="rId12"/>
    <p:sldId id="384" r:id="rId13"/>
    <p:sldId id="379" r:id="rId14"/>
    <p:sldId id="378" r:id="rId15"/>
    <p:sldId id="377" r:id="rId16"/>
    <p:sldId id="376" r:id="rId17"/>
    <p:sldId id="375" r:id="rId18"/>
    <p:sldId id="374" r:id="rId19"/>
    <p:sldId id="373" r:id="rId20"/>
    <p:sldId id="385" r:id="rId21"/>
    <p:sldId id="372" r:id="rId22"/>
    <p:sldId id="424" r:id="rId23"/>
    <p:sldId id="371" r:id="rId24"/>
    <p:sldId id="370" r:id="rId25"/>
    <p:sldId id="422" r:id="rId26"/>
    <p:sldId id="369" r:id="rId27"/>
    <p:sldId id="421" r:id="rId28"/>
    <p:sldId id="368" r:id="rId29"/>
    <p:sldId id="367" r:id="rId30"/>
    <p:sldId id="366" r:id="rId31"/>
    <p:sldId id="365" r:id="rId32"/>
    <p:sldId id="364" r:id="rId33"/>
    <p:sldId id="363" r:id="rId34"/>
    <p:sldId id="362" r:id="rId35"/>
    <p:sldId id="390" r:id="rId36"/>
    <p:sldId id="361" r:id="rId37"/>
    <p:sldId id="360" r:id="rId38"/>
    <p:sldId id="404" r:id="rId39"/>
    <p:sldId id="392" r:id="rId40"/>
    <p:sldId id="405" r:id="rId41"/>
    <p:sldId id="409" r:id="rId42"/>
    <p:sldId id="418" r:id="rId43"/>
    <p:sldId id="427" r:id="rId44"/>
    <p:sldId id="420" r:id="rId45"/>
    <p:sldId id="419" r:id="rId46"/>
    <p:sldId id="410" r:id="rId47"/>
    <p:sldId id="413" r:id="rId48"/>
    <p:sldId id="357" r:id="rId49"/>
    <p:sldId id="354" r:id="rId50"/>
    <p:sldId id="353" r:id="rId51"/>
    <p:sldId id="352" r:id="rId52"/>
    <p:sldId id="351" r:id="rId53"/>
    <p:sldId id="350" r:id="rId54"/>
    <p:sldId id="348" r:id="rId55"/>
    <p:sldId id="349" r:id="rId56"/>
    <p:sldId id="347" r:id="rId57"/>
    <p:sldId id="346" r:id="rId58"/>
    <p:sldId id="345" r:id="rId59"/>
    <p:sldId id="344" r:id="rId60"/>
    <p:sldId id="343" r:id="rId61"/>
    <p:sldId id="342" r:id="rId62"/>
    <p:sldId id="341" r:id="rId63"/>
    <p:sldId id="340" r:id="rId64"/>
    <p:sldId id="339" r:id="rId65"/>
    <p:sldId id="296" r:id="rId66"/>
    <p:sldId id="307" r:id="rId67"/>
    <p:sldId id="297" r:id="rId68"/>
    <p:sldId id="298" r:id="rId69"/>
    <p:sldId id="299" r:id="rId70"/>
    <p:sldId id="338" r:id="rId71"/>
    <p:sldId id="337" r:id="rId72"/>
    <p:sldId id="336" r:id="rId73"/>
    <p:sldId id="335" r:id="rId74"/>
    <p:sldId id="333" r:id="rId75"/>
    <p:sldId id="300" r:id="rId76"/>
    <p:sldId id="397" r:id="rId77"/>
    <p:sldId id="396" r:id="rId78"/>
    <p:sldId id="308" r:id="rId79"/>
    <p:sldId id="395" r:id="rId80"/>
    <p:sldId id="309" r:id="rId81"/>
    <p:sldId id="301" r:id="rId82"/>
    <p:sldId id="310" r:id="rId83"/>
    <p:sldId id="302" r:id="rId84"/>
    <p:sldId id="311" r:id="rId85"/>
    <p:sldId id="303" r:id="rId86"/>
    <p:sldId id="312" r:id="rId87"/>
    <p:sldId id="304" r:id="rId88"/>
    <p:sldId id="306" r:id="rId89"/>
    <p:sldId id="313" r:id="rId90"/>
  </p:sldIdLst>
  <p:sldSz cx="9906000" cy="6858000" type="A4"/>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394"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95111" autoAdjust="0"/>
  </p:normalViewPr>
  <p:slideViewPr>
    <p:cSldViewPr>
      <p:cViewPr varScale="1">
        <p:scale>
          <a:sx n="81" d="100"/>
          <a:sy n="81" d="100"/>
        </p:scale>
        <p:origin x="1134" y="-36"/>
      </p:cViewPr>
      <p:guideLst>
        <p:guide orient="horz" pos="2160"/>
        <p:guide pos="2394"/>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70FAB32-355F-41E3-A2DB-218E79129AE9}" type="datetimeFigureOut">
              <a:rPr lang="fr-FR" smtClean="0"/>
              <a:pPr/>
              <a:t>26/05/2025</a:t>
            </a:fld>
            <a:endParaRPr lang="fr-FR"/>
          </a:p>
        </p:txBody>
      </p:sp>
      <p:sp>
        <p:nvSpPr>
          <p:cNvPr id="4" name="Espace réservé de l'image des diapositives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4D4FA74-4B61-4F4C-91EA-434A51A71BF5}" type="slidenum">
              <a:rPr lang="fr-FR" smtClean="0"/>
              <a:pPr/>
              <a:t>‹#›</a:t>
            </a:fld>
            <a:endParaRPr lang="fr-FR"/>
          </a:p>
        </p:txBody>
      </p:sp>
    </p:spTree>
    <p:extLst>
      <p:ext uri="{BB962C8B-B14F-4D97-AF65-F5344CB8AC3E}">
        <p14:creationId xmlns:p14="http://schemas.microsoft.com/office/powerpoint/2010/main" val="120441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39775"/>
            <a:ext cx="5345113" cy="37004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4D4FA74-4B61-4F4C-91EA-434A51A71BF5}" type="slidenum">
              <a:rPr lang="fr-FR" smtClean="0"/>
              <a:pPr/>
              <a:t>33</a:t>
            </a:fld>
            <a:endParaRPr lang="fr-FR"/>
          </a:p>
        </p:txBody>
      </p:sp>
    </p:spTree>
    <p:extLst>
      <p:ext uri="{BB962C8B-B14F-4D97-AF65-F5344CB8AC3E}">
        <p14:creationId xmlns:p14="http://schemas.microsoft.com/office/powerpoint/2010/main" val="57410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148240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137226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4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60513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658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175345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28929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84996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177809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19129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82783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04300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52681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428141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65238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C2E7F-3471-4115-AE2A-8014AA6B0361}" type="datetimeFigureOut">
              <a:rPr lang="fr-FR" smtClean="0"/>
              <a:pPr/>
              <a:t>26/05/2025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33F795-0F59-4ACB-A323-AF19D6B7AB04}" type="slidenum">
              <a:rPr lang="fr-FR" smtClean="0"/>
              <a:pPr/>
              <a:t>‹#›</a:t>
            </a:fld>
            <a:endParaRPr lang="fr-FR"/>
          </a:p>
        </p:txBody>
      </p:sp>
    </p:spTree>
    <p:extLst>
      <p:ext uri="{BB962C8B-B14F-4D97-AF65-F5344CB8AC3E}">
        <p14:creationId xmlns:p14="http://schemas.microsoft.com/office/powerpoint/2010/main" val="284953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CC2E7F-3471-4115-AE2A-8014AA6B0361}" type="datetimeFigureOut">
              <a:rPr lang="fr-FR" smtClean="0"/>
              <a:pPr/>
              <a:t>26/05/2025</a:t>
            </a:fld>
            <a:endParaRPr lang="fr-FR"/>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6333F795-0F59-4ACB-A323-AF19D6B7AB04}" type="slidenum">
              <a:rPr lang="fr-FR" smtClean="0"/>
              <a:pPr/>
              <a:t>‹#›</a:t>
            </a:fld>
            <a:endParaRPr lang="fr-FR"/>
          </a:p>
        </p:txBody>
      </p:sp>
    </p:spTree>
    <p:extLst>
      <p:ext uri="{BB962C8B-B14F-4D97-AF65-F5344CB8AC3E}">
        <p14:creationId xmlns:p14="http://schemas.microsoft.com/office/powerpoint/2010/main" val="6285593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fr.wikipedia.org/wiki/Poulie" TargetMode="External"/><Relationship Id="rId3" Type="http://schemas.openxmlformats.org/officeDocument/2006/relationships/image" Target="../media/image33.jpeg"/><Relationship Id="rId7" Type="http://schemas.openxmlformats.org/officeDocument/2006/relationships/hyperlink" Target="https://fr.wikipedia.org/wiki/Moufle_(out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r.wikipedia.org/wiki/Transmission_du_mouvement" TargetMode="External"/><Relationship Id="rId5" Type="http://schemas.openxmlformats.org/officeDocument/2006/relationships/image" Target="../media/image23.png"/><Relationship Id="rId10" Type="http://schemas.openxmlformats.org/officeDocument/2006/relationships/hyperlink" Target="https://fr.wiktionary.org/wiki/brin" TargetMode="External"/><Relationship Id="rId4" Type="http://schemas.openxmlformats.org/officeDocument/2006/relationships/image" Target="../media/image4.jpeg"/><Relationship Id="rId9" Type="http://schemas.openxmlformats.org/officeDocument/2006/relationships/hyperlink" Target="https://fr.wikipedia.org/wiki/Corde_(outi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fr.wikipedia.org/wiki/Puits_aux_cha%C3%AEnes" TargetMode="External"/><Relationship Id="rId3" Type="http://schemas.openxmlformats.org/officeDocument/2006/relationships/hyperlink" Target="https://fr.wikipedia.org/wiki/Guindeau#cite_note-1" TargetMode="External"/><Relationship Id="rId7" Type="http://schemas.openxmlformats.org/officeDocument/2006/relationships/hyperlink" Target="https://fr.wikipedia.org/wiki/Gaillard_(bateau)" TargetMode="External"/><Relationship Id="rId2" Type="http://schemas.openxmlformats.org/officeDocument/2006/relationships/hyperlink" Target="https://fr.wikipedia.org/wiki/Treuil" TargetMode="External"/><Relationship Id="rId1" Type="http://schemas.openxmlformats.org/officeDocument/2006/relationships/slideLayout" Target="../slideLayouts/slideLayout2.xml"/><Relationship Id="rId6" Type="http://schemas.openxmlformats.org/officeDocument/2006/relationships/hyperlink" Target="https://fr.wikipedia.org/wiki/Aussi%C3%A8re" TargetMode="External"/><Relationship Id="rId5" Type="http://schemas.openxmlformats.org/officeDocument/2006/relationships/hyperlink" Target="https://fr.wikipedia.org/wiki/Virer" TargetMode="External"/><Relationship Id="rId10" Type="http://schemas.openxmlformats.org/officeDocument/2006/relationships/hyperlink" Target="https://fr.wikipedia.org/wiki/Barbotin" TargetMode="External"/><Relationship Id="rId4" Type="http://schemas.openxmlformats.org/officeDocument/2006/relationships/hyperlink" Target="https://fr.wikipedia.org/wiki/Ancre_(mouillage)" TargetMode="External"/><Relationship Id="rId9" Type="http://schemas.openxmlformats.org/officeDocument/2006/relationships/hyperlink" Target="https://fr.wikipedia.org/wiki/Maille_(mar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Guindeau#cite_note-2" TargetMode="External"/><Relationship Id="rId2" Type="http://schemas.openxmlformats.org/officeDocument/2006/relationships/hyperlink" Target="https://fr.wikipedia.org/wiki/%C3%89cubi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www.bateaux.com/recherche/couteau" TargetMode="External"/><Relationship Id="rId4" Type="http://schemas.openxmlformats.org/officeDocument/2006/relationships/hyperlink" Target="https://www.bateaux.com/recherche/cordag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s://www.bateaux.com/recherche/cordag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bateaux.com/recherche/cordage"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hyperlink" Target="https://www.bateaux.com/recherche/couteau" TargetMode="External"/><Relationship Id="rId4" Type="http://schemas.openxmlformats.org/officeDocument/2006/relationships/hyperlink" Target="https://www.bateaux.com/recherche/cordag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bateaux.com/auteur/169/olivier-chauvin" TargetMode="External"/><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67.jpeg"/><Relationship Id="rId5" Type="http://schemas.openxmlformats.org/officeDocument/2006/relationships/image" Target="../media/image51.jpeg"/><Relationship Id="rId10" Type="http://schemas.openxmlformats.org/officeDocument/2006/relationships/hyperlink" Target="https://www.bateaux.com/recherche/couteau" TargetMode="External"/><Relationship Id="rId4" Type="http://schemas.openxmlformats.org/officeDocument/2006/relationships/image" Target="../media/image50.jpeg"/><Relationship Id="rId9" Type="http://schemas.openxmlformats.org/officeDocument/2006/relationships/hyperlink" Target="https://www.bateaux.com/recherche/cordage"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8584" y="0"/>
            <a:ext cx="8122920" cy="1143000"/>
          </a:xfrm>
        </p:spPr>
        <p:txBody>
          <a:bodyPr>
            <a:noAutofit/>
          </a:bodyPr>
          <a:lstStyle/>
          <a:p>
            <a:pPr lvl="0" algn="ctr"/>
            <a:endParaRPr lang="fr-FR" sz="800" dirty="0">
              <a:solidFill>
                <a:srgbClr val="FF0000"/>
              </a:solidFill>
              <a:latin typeface="Arial Rounded MT Bold" pitchFamily="34" charset="0"/>
            </a:endParaRPr>
          </a:p>
        </p:txBody>
      </p:sp>
      <p:sp>
        <p:nvSpPr>
          <p:cNvPr id="3" name="Rectangle 2"/>
          <p:cNvSpPr/>
          <p:nvPr/>
        </p:nvSpPr>
        <p:spPr>
          <a:xfrm>
            <a:off x="1568624" y="1556792"/>
            <a:ext cx="5860876" cy="685059"/>
          </a:xfrm>
          <a:prstGeom prst="rect">
            <a:avLst/>
          </a:prstGeom>
        </p:spPr>
        <p:txBody>
          <a:bodyPr wrap="square">
            <a:spAutoFit/>
          </a:bodyPr>
          <a:lstStyle/>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Tous les torons sont passés, il n'y a plus qu'à tresser dessus dessous.</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301717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1024"/>
            <a:ext cx="10322496" cy="3736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82550" y="166687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Bosser </a:t>
            </a:r>
            <a:r>
              <a:rPr kumimoji="0" lang="fr-FR" altLang="en-US" sz="1800" b="0" i="0" u="none" strike="noStrike" cap="none" normalizeH="0" baseline="0" smtClean="0">
                <a:ln>
                  <a:noFill/>
                </a:ln>
                <a:solidFill>
                  <a:schemeClr val="tx1"/>
                </a:solidFill>
                <a:effectLst/>
                <a:latin typeface="Trebuchet MS" panose="020B0603020202020204" pitchFamily="34" charset="0"/>
                <a:ea typeface="+mn-ea"/>
                <a:cs typeface="+mn-cs"/>
              </a:rPr>
              <a:t>une manœuvre</a:t>
            </a:r>
            <a:endParaRPr kumimoji="0" lang="en-US" altLang="en-US"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23939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3572203"/>
            <a:ext cx="16225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Bossoir</a:t>
            </a:r>
            <a:r>
              <a:rPr kumimoji="0" lang="en-US" altLang="en-US" sz="2800" b="1" i="0" u="none" strike="noStrike" cap="none" normalizeH="0" baseline="0" dirty="0" smtClean="0">
                <a:ln>
                  <a:noFill/>
                </a:ln>
                <a:solidFill>
                  <a:srgbClr val="FF0000"/>
                </a:solidFill>
                <a:effectLst/>
                <a:latin typeface="Arial" panose="020B0604020202020204" pitchFamily="34" charset="0"/>
              </a:rPr>
              <a:t> </a:t>
            </a:r>
          </a:p>
        </p:txBody>
      </p:sp>
      <p:pic>
        <p:nvPicPr>
          <p:cNvPr id="11" name="Content Placeholder 3"/>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322496" cy="3121024"/>
          </a:xfrm>
          <a:prstGeom prst="rect">
            <a:avLst/>
          </a:prstGeom>
        </p:spPr>
      </p:pic>
      <p:sp>
        <p:nvSpPr>
          <p:cNvPr id="9" name="Rectangle 8"/>
          <p:cNvSpPr/>
          <p:nvPr/>
        </p:nvSpPr>
        <p:spPr>
          <a:xfrm>
            <a:off x="82550" y="2124075"/>
            <a:ext cx="6208316" cy="461665"/>
          </a:xfrm>
          <a:prstGeom prst="rect">
            <a:avLst/>
          </a:prstGeom>
        </p:spPr>
        <p:txBody>
          <a:bodyPr wrap="square">
            <a:spAutoFit/>
          </a:bodyPr>
          <a:lstStyle/>
          <a:p>
            <a:r>
              <a:rPr lang="fr-FR" sz="2400" b="1" dirty="0">
                <a:solidFill>
                  <a:srgbClr val="FF0000"/>
                </a:solidFill>
                <a:latin typeface="Calibri" panose="020F0502020204030204" pitchFamily="34" charset="0"/>
                <a:ea typeface="Times New Roman" panose="02020603050405020304" pitchFamily="18" charset="0"/>
              </a:rPr>
              <a:t>BOSSER UNE MANŒUVRE</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1"/>
            <a:ext cx="9906000" cy="4410438"/>
          </a:xfrm>
          <a:prstGeom prst="rect">
            <a:avLst/>
          </a:prstGeom>
        </p:spPr>
        <p:txBody>
          <a:bodyPr wrap="square">
            <a:spAutoFit/>
          </a:bodyPr>
          <a:lstStyle/>
          <a:p>
            <a:pPr>
              <a:lnSpc>
                <a:spcPct val="107000"/>
              </a:lnSpc>
              <a:spcAft>
                <a:spcPts val="800"/>
              </a:spcAft>
            </a:pPr>
            <a:r>
              <a:rPr lang="fr-FR" sz="3200" b="1" dirty="0">
                <a:latin typeface="Calibri" panose="020F0502020204030204" pitchFamily="34" charset="0"/>
                <a:ea typeface="Calibri" panose="020F0502020204030204" pitchFamily="34" charset="0"/>
                <a:cs typeface="Times New Roman" panose="02020603050405020304" pitchFamily="18" charset="0"/>
              </a:rPr>
              <a:t>L ES </a:t>
            </a:r>
            <a:r>
              <a:rPr lang="fr-FR" sz="3200" b="1" dirty="0" smtClean="0">
                <a:latin typeface="Calibri" panose="020F0502020204030204" pitchFamily="34" charset="0"/>
                <a:ea typeface="Calibri" panose="020F0502020204030204" pitchFamily="34" charset="0"/>
                <a:cs typeface="Times New Roman" panose="02020603050405020304" pitchFamily="18" charset="0"/>
              </a:rPr>
              <a:t>TRAVAUX ET PREPARATION </a:t>
            </a:r>
            <a:r>
              <a:rPr lang="fr-FR" sz="3200" b="1" dirty="0">
                <a:latin typeface="Calibri" panose="020F0502020204030204" pitchFamily="34" charset="0"/>
                <a:ea typeface="Calibri" panose="020F0502020204030204" pitchFamily="34" charset="0"/>
                <a:cs typeface="Times New Roman" panose="02020603050405020304" pitchFamily="18" charset="0"/>
              </a:rPr>
              <a:t>DU PONT S ARTICULENT AUX POINTS SUIVANT</a:t>
            </a:r>
            <a:r>
              <a:rPr lang="fr-FR"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fr-FR" sz="3200" dirty="0">
                <a:latin typeface="Calibri" panose="020F0502020204030204" pitchFamily="34" charset="0"/>
                <a:ea typeface="Calibri" panose="020F0502020204030204" pitchFamily="34" charset="0"/>
                <a:cs typeface="Times New Roman" panose="02020603050405020304" pitchFamily="18" charset="0"/>
              </a:rPr>
              <a:t>L’ENTRETIEN DU NAVIRE ET SON GREEMENT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fr-FR" sz="3200" dirty="0" smtClean="0">
                <a:latin typeface="Calibri" panose="020F0502020204030204" pitchFamily="34" charset="0"/>
                <a:ea typeface="Calibri" panose="020F0502020204030204" pitchFamily="34" charset="0"/>
                <a:cs typeface="Times New Roman" panose="02020603050405020304" pitchFamily="18" charset="0"/>
              </a:rPr>
              <a:t>LES MANŒUVRES  </a:t>
            </a:r>
            <a:r>
              <a:rPr lang="fr-FR" sz="3200" dirty="0">
                <a:latin typeface="Calibri" panose="020F0502020204030204" pitchFamily="34" charset="0"/>
                <a:ea typeface="Calibri" panose="020F0502020204030204" pitchFamily="34" charset="0"/>
                <a:cs typeface="Times New Roman" panose="02020603050405020304" pitchFamily="18" charset="0"/>
              </a:rPr>
              <a:t>D</a:t>
            </a:r>
            <a:r>
              <a:rPr lang="fr-FR" sz="3200" dirty="0" smtClean="0">
                <a:latin typeface="Calibri" panose="020F0502020204030204" pitchFamily="34" charset="0"/>
                <a:ea typeface="Calibri" panose="020F0502020204030204" pitchFamily="34" charset="0"/>
                <a:cs typeface="Times New Roman" panose="02020603050405020304" pitchFamily="18" charset="0"/>
              </a:rPr>
              <a:t>’ACCOSTAGE </a:t>
            </a:r>
            <a:r>
              <a:rPr lang="fr-FR" sz="3200" dirty="0">
                <a:latin typeface="Calibri" panose="020F0502020204030204" pitchFamily="34" charset="0"/>
                <a:ea typeface="Calibri" panose="020F0502020204030204" pitchFamily="34" charset="0"/>
                <a:cs typeface="Times New Roman" panose="02020603050405020304" pitchFamily="18" charset="0"/>
              </a:rPr>
              <a:t>ET </a:t>
            </a:r>
            <a:r>
              <a:rPr lang="fr-FR" sz="3200" dirty="0" smtClean="0">
                <a:latin typeface="Calibri" panose="020F0502020204030204" pitchFamily="34" charset="0"/>
                <a:ea typeface="Calibri" panose="020F0502020204030204" pitchFamily="34" charset="0"/>
                <a:cs typeface="Times New Roman" panose="02020603050405020304" pitchFamily="18" charset="0"/>
              </a:rPr>
              <a:t>D’APPAREILLAGE </a:t>
            </a:r>
            <a:r>
              <a:rPr lang="fr-FR" sz="3200" dirty="0">
                <a:latin typeface="Calibri" panose="020F0502020204030204" pitchFamily="34" charset="0"/>
                <a:ea typeface="Calibri" panose="020F0502020204030204" pitchFamily="34" charset="0"/>
                <a:cs typeface="Times New Roman" panose="02020603050405020304" pitchFamily="18" charset="0"/>
              </a:rPr>
              <a:t>DU NAVIRE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fr-FR" sz="3200" dirty="0" smtClean="0">
                <a:latin typeface="Calibri" panose="020F0502020204030204" pitchFamily="34" charset="0"/>
                <a:ea typeface="Calibri" panose="020F0502020204030204" pitchFamily="34" charset="0"/>
                <a:cs typeface="Times New Roman" panose="02020603050405020304" pitchFamily="18" charset="0"/>
              </a:rPr>
              <a:t>LA PREPARATION DU  </a:t>
            </a:r>
            <a:r>
              <a:rPr lang="fr-FR" sz="3200" dirty="0">
                <a:latin typeface="Calibri" panose="020F0502020204030204" pitchFamily="34" charset="0"/>
                <a:ea typeface="Calibri" panose="020F0502020204030204" pitchFamily="34" charset="0"/>
                <a:cs typeface="Times New Roman" panose="02020603050405020304" pitchFamily="18" charset="0"/>
              </a:rPr>
              <a:t>CHARGEMENT ET LE DECHARGEMENT DU NAVIRE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mj-lt"/>
              <a:buAutoNum type="arabicPeriod"/>
            </a:pPr>
            <a:r>
              <a:rPr lang="fr-FR" sz="3200" dirty="0">
                <a:latin typeface="Calibri" panose="020F0502020204030204" pitchFamily="34" charset="0"/>
                <a:ea typeface="Calibri" panose="020F0502020204030204" pitchFamily="34" charset="0"/>
                <a:cs typeface="Times New Roman" panose="02020603050405020304" pitchFamily="18" charset="0"/>
              </a:rPr>
              <a:t>ASSURER LE QUART A LA PASSERELLE</a:t>
            </a:r>
            <a:endParaRPr lang="en-US" sz="3200" dirty="0"/>
          </a:p>
        </p:txBody>
      </p:sp>
    </p:spTree>
    <p:extLst>
      <p:ext uri="{BB962C8B-B14F-4D97-AF65-F5344CB8AC3E}">
        <p14:creationId xmlns:p14="http://schemas.microsoft.com/office/powerpoint/2010/main" val="203467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906000" cy="5676920"/>
          </a:xfrm>
        </p:spPr>
        <p:txBody>
          <a:bodyPr>
            <a:normAutofit/>
          </a:bodyPr>
          <a:lstStyle/>
          <a:p>
            <a:pPr lvl="0" algn="just"/>
            <a:r>
              <a:rPr lang="fr-FR" sz="2800" b="1" dirty="0" smtClean="0"/>
              <a:t>OBJECTIFS DU COURS DE MATELOTAGE</a:t>
            </a:r>
          </a:p>
          <a:p>
            <a:pPr lvl="0" algn="just"/>
            <a:endParaRPr lang="fr-FR" dirty="0"/>
          </a:p>
          <a:p>
            <a:pPr lvl="0" algn="just"/>
            <a:r>
              <a:rPr lang="fr-FR" sz="2800" dirty="0" smtClean="0"/>
              <a:t>Le cours de matelotage vise a emmener les apprenants a ce familiariser</a:t>
            </a:r>
            <a:r>
              <a:rPr lang="fr-FR" sz="2800" dirty="0"/>
              <a:t> </a:t>
            </a:r>
            <a:r>
              <a:rPr lang="fr-FR" sz="2800" dirty="0" smtClean="0"/>
              <a:t>au travail </a:t>
            </a:r>
            <a:r>
              <a:rPr lang="fr-FR" sz="2800" dirty="0"/>
              <a:t>qui se déroule sur le pont </a:t>
            </a:r>
            <a:r>
              <a:rPr lang="fr-FR" sz="2800" dirty="0" smtClean="0"/>
              <a:t>d'un </a:t>
            </a:r>
            <a:r>
              <a:rPr lang="fr-FR" sz="2800" dirty="0"/>
              <a:t>navire et l'équipement utilisé . L'ancrage, l'amarrage, le gréement et la manutention de poids lourds et de marchandises, le ravitaillement en cours de route, le remorquage et une foule d'autres </a:t>
            </a:r>
            <a:r>
              <a:rPr lang="fr-FR" sz="2800" dirty="0" smtClean="0"/>
              <a:t>compétences.</a:t>
            </a:r>
            <a:endParaRPr lang="fr-FR" sz="2800" b="1" dirty="0" smtClean="0">
              <a:solidFill>
                <a:srgbClr val="FF0000"/>
              </a:solidFill>
            </a:endParaRPr>
          </a:p>
        </p:txBody>
      </p:sp>
    </p:spTree>
    <p:extLst>
      <p:ext uri="{BB962C8B-B14F-4D97-AF65-F5344CB8AC3E}">
        <p14:creationId xmlns:p14="http://schemas.microsoft.com/office/powerpoint/2010/main" val="51492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7823" y="476672"/>
            <a:ext cx="8122920" cy="1143000"/>
          </a:xfrm>
        </p:spPr>
        <p:txBody>
          <a:bodyPr>
            <a:normAutofit/>
          </a:bodyPr>
          <a:lstStyle/>
          <a:p>
            <a:endParaRPr lang="fr-FR" sz="800" dirty="0">
              <a:solidFill>
                <a:srgbClr val="FF0000"/>
              </a:solidFill>
            </a:endParaRPr>
          </a:p>
        </p:txBody>
      </p:sp>
      <p:sp>
        <p:nvSpPr>
          <p:cNvPr id="3" name="Espace réservé du contenu 2"/>
          <p:cNvSpPr>
            <a:spLocks noGrp="1"/>
          </p:cNvSpPr>
          <p:nvPr>
            <p:ph idx="1"/>
          </p:nvPr>
        </p:nvSpPr>
        <p:spPr>
          <a:xfrm>
            <a:off x="2117135" y="2150199"/>
            <a:ext cx="8853433" cy="5333966"/>
          </a:xfrm>
        </p:spPr>
        <p:txBody>
          <a:bodyPr>
            <a:normAutofit/>
          </a:bodyPr>
          <a:lstStyle/>
          <a:p>
            <a:pPr algn="ctr">
              <a:buNone/>
            </a:pPr>
            <a:endParaRPr lang="fr-FR" dirty="0">
              <a:latin typeface="Arial Rounded MT Bold" pitchFamily="34" charset="0"/>
            </a:endParaRPr>
          </a:p>
          <a:p>
            <a:endParaRPr lang="fr-FR" dirty="0" smtClean="0">
              <a:latin typeface="Arial Rounded MT Bold" pitchFamily="34" charset="0"/>
            </a:endParaRPr>
          </a:p>
          <a:p>
            <a:endParaRPr lang="fr-FR" dirty="0">
              <a:latin typeface="Arial Rounded MT Bold" pitchFamily="34" charset="0"/>
            </a:endParaRPr>
          </a:p>
          <a:p>
            <a:endParaRPr lang="fr-FR" dirty="0" smtClean="0">
              <a:latin typeface="Arial Rounded MT Bold" pitchFamily="34" charset="0"/>
            </a:endParaRPr>
          </a:p>
          <a:p>
            <a:endParaRPr lang="fr-FR" dirty="0">
              <a:latin typeface="Arial Rounded MT Bold" pitchFamily="34" charset="0"/>
            </a:endParaRPr>
          </a:p>
          <a:p>
            <a:endParaRPr lang="fr-FR" dirty="0">
              <a:latin typeface="Arial Rounded MT Bold" pitchFamily="34" charset="0"/>
            </a:endParaRPr>
          </a:p>
        </p:txBody>
      </p:sp>
      <p:sp>
        <p:nvSpPr>
          <p:cNvPr id="5" name="Rectangle 2"/>
          <p:cNvSpPr>
            <a:spLocks noChangeArrowheads="1"/>
          </p:cNvSpPr>
          <p:nvPr/>
        </p:nvSpPr>
        <p:spPr bwMode="auto">
          <a:xfrm>
            <a:off x="272480" y="5857721"/>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2"/>
          <p:cNvSpPr>
            <a:spLocks noChangeArrowheads="1"/>
          </p:cNvSpPr>
          <p:nvPr/>
        </p:nvSpPr>
        <p:spPr bwMode="auto">
          <a:xfrm>
            <a:off x="2432720" y="1343327"/>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MODULE</a:t>
            </a:r>
            <a:r>
              <a:rPr kumimoji="0" lang="fr-F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1064568" y="74279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ct 8"/>
          <p:cNvGraphicFramePr>
            <a:graphicFrameLocks noChangeAspect="1"/>
          </p:cNvGraphicFramePr>
          <p:nvPr>
            <p:extLst>
              <p:ext uri="{D42A27DB-BD31-4B8C-83A1-F6EECF244321}">
                <p14:modId xmlns:p14="http://schemas.microsoft.com/office/powerpoint/2010/main" val="1127327188"/>
              </p:ext>
            </p:extLst>
          </p:nvPr>
        </p:nvGraphicFramePr>
        <p:xfrm>
          <a:off x="344488" y="332656"/>
          <a:ext cx="8424936" cy="6276254"/>
        </p:xfrm>
        <a:graphic>
          <a:graphicData uri="http://schemas.openxmlformats.org/presentationml/2006/ole">
            <mc:AlternateContent xmlns:mc="http://schemas.openxmlformats.org/markup-compatibility/2006">
              <mc:Choice xmlns:v="urn:schemas-microsoft-com:vml" Requires="v">
                <p:oleObj spid="_x0000_s3187" name="Document" r:id="rId3" imgW="6740758" imgH="5139878" progId="Word.Document.12">
                  <p:embed/>
                </p:oleObj>
              </mc:Choice>
              <mc:Fallback>
                <p:oleObj name="Document" r:id="rId3" imgW="6740758" imgH="5139878" progId="Word.Document.12">
                  <p:embed/>
                  <p:pic>
                    <p:nvPicPr>
                      <p:cNvPr id="9" name="Object 8"/>
                      <p:cNvPicPr>
                        <a:picLocks noChangeAspect="1" noChangeArrowheads="1"/>
                      </p:cNvPicPr>
                      <p:nvPr/>
                    </p:nvPicPr>
                    <p:blipFill>
                      <a:blip r:embed="rId4"/>
                      <a:srcRect/>
                      <a:stretch>
                        <a:fillRect/>
                      </a:stretch>
                    </p:blipFill>
                    <p:spPr bwMode="auto">
                      <a:xfrm>
                        <a:off x="344488" y="332656"/>
                        <a:ext cx="8424936" cy="6276254"/>
                      </a:xfrm>
                      <a:prstGeom prst="rect">
                        <a:avLst/>
                      </a:prstGeom>
                      <a:noFill/>
                      <a:extLst/>
                    </p:spPr>
                  </p:pic>
                </p:oleObj>
              </mc:Fallback>
            </mc:AlternateContent>
          </a:graphicData>
        </a:graphic>
      </p:graphicFrame>
    </p:spTree>
    <p:extLst>
      <p:ext uri="{BB962C8B-B14F-4D97-AF65-F5344CB8AC3E}">
        <p14:creationId xmlns:p14="http://schemas.microsoft.com/office/powerpoint/2010/main" val="105141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Arial Rounded MT Bold" pitchFamily="34" charset="0"/>
              </a:rPr>
              <a:t> </a:t>
            </a:r>
            <a:br>
              <a:rPr lang="fr-FR" dirty="0">
                <a:latin typeface="Arial Rounded MT Bold" pitchFamily="34" charset="0"/>
              </a:rPr>
            </a:br>
            <a:r>
              <a:rPr lang="fr-FR" dirty="0">
                <a:latin typeface="Arial Rounded MT Bold" pitchFamily="34" charset="0"/>
              </a:rPr>
              <a:t/>
            </a:r>
            <a:br>
              <a:rPr lang="fr-FR" dirty="0">
                <a:latin typeface="Arial Rounded MT Bold" pitchFamily="34" charset="0"/>
              </a:rPr>
            </a:br>
            <a:endParaRPr lang="fr-FR" dirty="0">
              <a:latin typeface="Arial Rounded MT Bold" pitchFamily="34" charset="0"/>
            </a:endParaRPr>
          </a:p>
        </p:txBody>
      </p:sp>
      <p:sp>
        <p:nvSpPr>
          <p:cNvPr id="3" name="Rectangle 2"/>
          <p:cNvSpPr/>
          <p:nvPr/>
        </p:nvSpPr>
        <p:spPr>
          <a:xfrm>
            <a:off x="-212724" y="-531440"/>
            <a:ext cx="10137576" cy="1153714"/>
          </a:xfrm>
          <a:prstGeom prst="rect">
            <a:avLst/>
          </a:prstGeom>
        </p:spPr>
        <p:txBody>
          <a:bodyPr wrap="square">
            <a:spAutoFit/>
          </a:bodyPr>
          <a:lstStyle/>
          <a:p>
            <a:pPr>
              <a:lnSpc>
                <a:spcPct val="107000"/>
              </a:lnSpc>
              <a:spcAft>
                <a:spcPts val="800"/>
              </a:spcAft>
            </a:pPr>
            <a:r>
              <a:rPr lang="fr-FR" b="1" dirty="0">
                <a:latin typeface="Arial" panose="020B0604020202020204" pitchFamily="34" charset="0"/>
                <a:ea typeface="Calibri" panose="020F0502020204030204" pitchFamily="34" charset="0"/>
                <a:cs typeface="Times New Roman" panose="02020603050405020304" pitchFamily="18" charset="0"/>
              </a:rPr>
              <a:t>SOMMAIRE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2547664"/>
            <a:ext cx="9924852" cy="11490069"/>
          </a:xfrm>
          <a:prstGeom prst="rect">
            <a:avLst/>
          </a:prstGeom>
        </p:spPr>
        <p:txBody>
          <a:bodyPr wrap="square">
            <a:spAutoFit/>
          </a:bodyPr>
          <a:lstStyle/>
          <a:p>
            <a:pPr algn="ctr">
              <a:lnSpc>
                <a:spcPct val="107000"/>
              </a:lnSpc>
              <a:spcAft>
                <a:spcPts val="800"/>
              </a:spcAft>
            </a:pPr>
            <a:r>
              <a:rPr lang="fr-FR" b="1" kern="0" dirty="0">
                <a:latin typeface="Arial" panose="020B0604020202020204" pitchFamily="34" charset="0"/>
                <a:ea typeface="Calibri" panose="020F0502020204030204" pitchFamily="34" charset="0"/>
                <a:cs typeface="Times New Roman" panose="02020603050405020304" pitchFamily="18" charset="0"/>
              </a:rPr>
              <a: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kern="0" dirty="0">
                <a:latin typeface="Arial" panose="020B0604020202020204" pitchFamily="34" charset="0"/>
                <a:ea typeface="Calibri" panose="020F0502020204030204" pitchFamily="34" charset="0"/>
                <a:cs typeface="Times New Roman" panose="02020603050405020304" pitchFamily="18" charset="0"/>
              </a:rPr>
              <a:t>SOMMAIRE</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kern="0" dirty="0">
                <a:latin typeface="Arial" panose="020B0604020202020204" pitchFamily="34" charset="0"/>
                <a:ea typeface="Calibri" panose="020F0502020204030204" pitchFamily="34" charset="0"/>
                <a:cs typeface="Times New Roman" panose="02020603050405020304" pitchFamily="18" charset="0"/>
              </a:rPr>
              <a: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b="1" u="sng" kern="0" dirty="0">
                <a:latin typeface="Arial" panose="020B0604020202020204" pitchFamily="34" charset="0"/>
                <a:ea typeface="Calibri" panose="020F0502020204030204" pitchFamily="34" charset="0"/>
                <a:cs typeface="Times New Roman" panose="02020603050405020304" pitchFamily="18" charset="0"/>
              </a:rPr>
              <a:t>PREMIERE PARTIE</a:t>
            </a:r>
            <a:r>
              <a:rPr lang="fr-FR" b="1" kern="0" dirty="0">
                <a:latin typeface="Arial" panose="020B0604020202020204" pitchFamily="34" charset="0"/>
                <a:ea typeface="Calibri" panose="020F0502020204030204" pitchFamily="34" charset="0"/>
                <a:cs typeface="Times New Roman" panose="02020603050405020304" pitchFamily="18" charset="0"/>
              </a:rPr>
              <a:t> :</a:t>
            </a:r>
            <a:r>
              <a:rPr lang="fr-FR" kern="0" dirty="0">
                <a:latin typeface="Arial" panose="020B0604020202020204" pitchFamily="34" charset="0"/>
                <a:ea typeface="Calibri" panose="020F0502020204030204" pitchFamily="34" charset="0"/>
                <a:cs typeface="Times New Roman" panose="02020603050405020304" pitchFamily="18" charset="0"/>
              </a:rPr>
              <a:t> NŒUDS USUELS, TERMES COURANTS ET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marL="1348740" indent="449580">
              <a:lnSpc>
                <a:spcPct val="107000"/>
              </a:lnSpc>
              <a:spcAft>
                <a:spcPts val="0"/>
              </a:spcAft>
            </a:pPr>
            <a:r>
              <a:rPr lang="fr-FR" kern="0" dirty="0">
                <a:latin typeface="Arial" panose="020B0604020202020204" pitchFamily="34" charset="0"/>
                <a:ea typeface="Calibri" panose="020F0502020204030204" pitchFamily="34" charset="0"/>
                <a:cs typeface="Times New Roman" panose="02020603050405020304" pitchFamily="18" charset="0"/>
              </a:rPr>
              <a:t>ACCESSOIRES DE MANŒUVRE DES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marL="1348740" indent="449580">
              <a:lnSpc>
                <a:spcPct val="107000"/>
              </a:lnSpc>
              <a:spcAft>
                <a:spcPts val="800"/>
              </a:spcAft>
            </a:pPr>
            <a:r>
              <a:rPr lang="fr-FR" kern="0" dirty="0">
                <a:latin typeface="Arial" panose="020B0604020202020204" pitchFamily="34" charset="0"/>
                <a:ea typeface="Calibri" panose="020F0502020204030204" pitchFamily="34" charset="0"/>
                <a:cs typeface="Times New Roman" panose="02020603050405020304" pitchFamily="18" charset="0"/>
              </a:rPr>
              <a:t>NAVIRES.</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0" dirty="0">
                <a:latin typeface="Arial" panose="020B0604020202020204" pitchFamily="34" charset="0"/>
                <a:ea typeface="Calibri" panose="020F0502020204030204" pitchFamily="34" charset="0"/>
                <a:cs typeface="Times New Roman" panose="02020603050405020304" pitchFamily="18" charset="0"/>
              </a:rPr>
              <a: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u="sng" kern="0" dirty="0">
                <a:latin typeface="Arial" panose="020B0604020202020204" pitchFamily="34" charset="0"/>
                <a:ea typeface="Calibri" panose="020F0502020204030204" pitchFamily="34" charset="0"/>
                <a:cs typeface="Times New Roman" panose="02020603050405020304" pitchFamily="18" charset="0"/>
              </a:rPr>
              <a:t>CHAPITRE 1</a:t>
            </a:r>
            <a:r>
              <a:rPr lang="fr-FR" sz="2400" kern="0" dirty="0">
                <a:latin typeface="Arial" panose="020B0604020202020204" pitchFamily="34" charset="0"/>
                <a:ea typeface="Calibri" panose="020F0502020204030204" pitchFamily="34" charset="0"/>
                <a:cs typeface="Times New Roman" panose="02020603050405020304" pitchFamily="18" charset="0"/>
              </a:rPr>
              <a:t> :   NŒUDS USUELS</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u="sng" kern="0" dirty="0">
                <a:latin typeface="Arial" panose="020B0604020202020204" pitchFamily="34" charset="0"/>
                <a:ea typeface="Calibri" panose="020F0502020204030204" pitchFamily="34" charset="0"/>
                <a:cs typeface="Times New Roman" panose="02020603050405020304" pitchFamily="18" charset="0"/>
              </a:rPr>
              <a:t>CHAPITRE 2</a:t>
            </a:r>
            <a:r>
              <a:rPr lang="fr-FR" sz="2400" kern="0" dirty="0">
                <a:latin typeface="Arial" panose="020B0604020202020204" pitchFamily="34" charset="0"/>
                <a:ea typeface="Calibri" panose="020F0502020204030204" pitchFamily="34" charset="0"/>
                <a:cs typeface="Times New Roman" panose="02020603050405020304" pitchFamily="18" charset="0"/>
              </a:rPr>
              <a:t> : TERMES ET ACCESSOIRES UTILISES DANS </a:t>
            </a:r>
            <a:r>
              <a:rPr lang="fr-FR" sz="2400" kern="0" dirty="0" smtClean="0">
                <a:latin typeface="Arial" panose="020B0604020202020204" pitchFamily="34" charset="0"/>
                <a:ea typeface="Calibri" panose="020F0502020204030204" pitchFamily="34" charset="0"/>
                <a:cs typeface="Times New Roman" panose="02020603050405020304" pitchFamily="18" charset="0"/>
              </a:rPr>
              <a:t>LES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0" dirty="0">
                <a:latin typeface="Arial" panose="020B0604020202020204" pitchFamily="34" charset="0"/>
                <a:ea typeface="Calibri" panose="020F0502020204030204" pitchFamily="34" charset="0"/>
                <a:cs typeface="Times New Roman" panose="02020603050405020304" pitchFamily="18" charset="0"/>
              </a:rPr>
              <a:t>                         </a:t>
            </a:r>
            <a:r>
              <a:rPr lang="fr-FR" sz="2400" kern="0" dirty="0" smtClean="0">
                <a:latin typeface="Arial" panose="020B0604020202020204" pitchFamily="34" charset="0"/>
                <a:ea typeface="Calibri" panose="020F0502020204030204" pitchFamily="34" charset="0"/>
                <a:cs typeface="Times New Roman" panose="02020603050405020304" pitchFamily="18" charset="0"/>
              </a:rPr>
              <a:t>MANŒUVRES </a:t>
            </a:r>
            <a:r>
              <a:rPr lang="fr-FR" sz="2400" kern="0" dirty="0">
                <a:latin typeface="Arial" panose="020B0604020202020204" pitchFamily="34" charset="0"/>
                <a:ea typeface="Calibri" panose="020F0502020204030204" pitchFamily="34" charset="0"/>
                <a:cs typeface="Times New Roman" panose="02020603050405020304" pitchFamily="18" charset="0"/>
              </a:rPr>
              <a:t>DES NAVIRES</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2400" b="1" u="sng" kern="0" dirty="0">
                <a:latin typeface="Arial" panose="020B0604020202020204" pitchFamily="34" charset="0"/>
                <a:ea typeface="Calibri" panose="020F0502020204030204" pitchFamily="34" charset="0"/>
                <a:cs typeface="Times New Roman" panose="02020603050405020304" pitchFamily="18" charset="0"/>
              </a:rPr>
              <a:t>DEUXIEME PARTIE</a:t>
            </a:r>
            <a:r>
              <a:rPr lang="fr-FR" sz="2400" kern="0" dirty="0">
                <a:latin typeface="Arial" panose="020B0604020202020204" pitchFamily="34" charset="0"/>
                <a:ea typeface="Calibri" panose="020F0502020204030204" pitchFamily="34" charset="0"/>
                <a:cs typeface="Times New Roman" panose="02020603050405020304" pitchFamily="18" charset="0"/>
              </a:rPr>
              <a:t> </a:t>
            </a:r>
            <a:r>
              <a:rPr lang="fr-FR" sz="2400" b="1" kern="0" dirty="0">
                <a:latin typeface="Arial" panose="020B0604020202020204" pitchFamily="34" charset="0"/>
                <a:ea typeface="Calibri" panose="020F0502020204030204" pitchFamily="34" charset="0"/>
                <a:cs typeface="Times New Roman" panose="02020603050405020304" pitchFamily="18" charset="0"/>
              </a:rPr>
              <a:t>:</a:t>
            </a:r>
            <a:r>
              <a:rPr lang="fr-FR" sz="2400" kern="0" dirty="0">
                <a:latin typeface="Arial" panose="020B0604020202020204" pitchFamily="34" charset="0"/>
                <a:ea typeface="Calibri" panose="020F0502020204030204" pitchFamily="34" charset="0"/>
                <a:cs typeface="Times New Roman" panose="02020603050405020304" pitchFamily="18" charset="0"/>
              </a:rPr>
              <a:t> EQUIPEMENTS DE MANUTENTION ET LEUR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0" dirty="0">
                <a:latin typeface="Arial" panose="020B0604020202020204" pitchFamily="34" charset="0"/>
                <a:ea typeface="Calibri" panose="020F0502020204030204" pitchFamily="34" charset="0"/>
                <a:cs typeface="Times New Roman" panose="02020603050405020304" pitchFamily="18" charset="0"/>
              </a:rPr>
              <a:t>                                    FONCTIONNEMENT</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14145" algn="l"/>
              </a:tabLst>
            </a:pPr>
            <a:r>
              <a:rPr lang="fr-FR" sz="2400"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14145" algn="l"/>
              </a:tabLst>
            </a:pPr>
            <a:r>
              <a:rPr lang="fr-FR" sz="2400" u="sng" kern="0" dirty="0">
                <a:latin typeface="Arial" panose="020B0604020202020204" pitchFamily="34" charset="0"/>
                <a:ea typeface="Calibri" panose="020F0502020204030204" pitchFamily="34" charset="0"/>
                <a:cs typeface="Times New Roman" panose="02020603050405020304" pitchFamily="18" charset="0"/>
              </a:rPr>
              <a:t>CHAPITRE</a:t>
            </a:r>
            <a:r>
              <a:rPr lang="fr-FR" sz="2400" kern="0" dirty="0">
                <a:latin typeface="Arial" panose="020B0604020202020204" pitchFamily="34" charset="0"/>
                <a:ea typeface="Calibri" panose="020F0502020204030204" pitchFamily="34" charset="0"/>
                <a:cs typeface="Times New Roman" panose="02020603050405020304" pitchFamily="18" charset="0"/>
              </a:rPr>
              <a:t> 1 : EQUIPEMENTS DE MANUTENTION</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344930" algn="l"/>
              </a:tabLst>
            </a:pPr>
            <a:r>
              <a:rPr lang="fr-FR" sz="2400" kern="0" dirty="0">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1344930" algn="l"/>
              </a:tabLst>
            </a:pPr>
            <a:r>
              <a:rPr lang="fr-FR" sz="2400" u="sng" kern="0" dirty="0">
                <a:latin typeface="Arial" panose="020B0604020202020204" pitchFamily="34" charset="0"/>
                <a:ea typeface="Calibri" panose="020F0502020204030204" pitchFamily="34" charset="0"/>
                <a:cs typeface="Times New Roman" panose="02020603050405020304" pitchFamily="18" charset="0"/>
              </a:rPr>
              <a:t>CHAPITRE 2</a:t>
            </a:r>
            <a:r>
              <a:rPr lang="fr-FR" sz="2400" kern="0" dirty="0">
                <a:latin typeface="Arial" panose="020B0604020202020204" pitchFamily="34" charset="0"/>
                <a:ea typeface="Calibri" panose="020F0502020204030204" pitchFamily="34" charset="0"/>
                <a:cs typeface="Times New Roman" panose="02020603050405020304" pitchFamily="18" charset="0"/>
              </a:rPr>
              <a:t> :	FONCTIONNEMENT DES EQUIPEMENTS DE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344930" algn="l"/>
              </a:tabLst>
            </a:pPr>
            <a:r>
              <a:rPr lang="fr-FR" sz="2400" kern="0" dirty="0">
                <a:latin typeface="Arial" panose="020B0604020202020204" pitchFamily="34" charset="0"/>
                <a:ea typeface="Calibri" panose="020F0502020204030204" pitchFamily="34" charset="0"/>
                <a:cs typeface="Times New Roman" panose="02020603050405020304" pitchFamily="18" charset="0"/>
              </a:rPr>
              <a:t>                           MANUTENTION</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96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5242" y="274638"/>
            <a:ext cx="8122920" cy="654032"/>
          </a:xfrm>
        </p:spPr>
        <p:txBody>
          <a:bodyPr>
            <a:normAutofit/>
          </a:bodyPr>
          <a:lstStyle/>
          <a:p>
            <a:pPr algn="ctr"/>
            <a:endParaRPr lang="fr-FR" sz="800" dirty="0">
              <a:latin typeface="Arial Rounded MT Bold" pitchFamily="34" charset="0"/>
            </a:endParaRPr>
          </a:p>
        </p:txBody>
      </p:sp>
      <p:sp>
        <p:nvSpPr>
          <p:cNvPr id="3" name="Espace réservé du contenu 2"/>
          <p:cNvSpPr>
            <a:spLocks noGrp="1"/>
          </p:cNvSpPr>
          <p:nvPr>
            <p:ph idx="1"/>
          </p:nvPr>
        </p:nvSpPr>
        <p:spPr>
          <a:xfrm>
            <a:off x="0" y="5464282"/>
            <a:ext cx="9834562" cy="1250866"/>
          </a:xfrm>
        </p:spPr>
        <p:txBody>
          <a:bodyPr>
            <a:noAutofit/>
          </a:bodyPr>
          <a:lstStyle/>
          <a:p>
            <a:pPr marL="82296" indent="0">
              <a:buNone/>
            </a:pPr>
            <a:endParaRPr lang="fr-FR" sz="2000" b="1" dirty="0" smtClean="0"/>
          </a:p>
          <a:p>
            <a:pPr marL="82296" indent="0">
              <a:buNone/>
            </a:pPr>
            <a:r>
              <a:rPr lang="fr-FR" sz="2000" b="1" dirty="0" smtClean="0"/>
              <a:t>              </a:t>
            </a:r>
            <a:endParaRPr lang="fr-FR" sz="2000" dirty="0">
              <a:solidFill>
                <a:srgbClr val="FF0000"/>
              </a:solidFill>
            </a:endParaRPr>
          </a:p>
          <a:p>
            <a:r>
              <a:rPr lang="fr-FR" sz="2000" dirty="0" smtClean="0"/>
              <a:t>          Sert </a:t>
            </a:r>
            <a:r>
              <a:rPr lang="fr-FR" sz="2000" dirty="0"/>
              <a:t>à faire rapidement un œil à l’extrémité d’un cordage</a:t>
            </a:r>
          </a:p>
          <a:p>
            <a:pPr algn="just">
              <a:buNone/>
            </a:pPr>
            <a:endParaRPr lang="fr-FR" sz="2000" dirty="0" smtClean="0">
              <a:latin typeface="Arial Rounded MT Bold" pitchFamily="34" charset="0"/>
            </a:endParaRPr>
          </a:p>
        </p:txBody>
      </p:sp>
      <p:sp>
        <p:nvSpPr>
          <p:cNvPr id="4" name="Rectangle 3"/>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a:spLocks noChangeArrowheads="1"/>
          </p:cNvSpPr>
          <p:nvPr/>
        </p:nvSpPr>
        <p:spPr bwMode="auto">
          <a:xfrm>
            <a:off x="50156" y="5002670"/>
            <a:ext cx="5097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kumimoji="0" lang="fr-FR" sz="2000" b="0"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136576" y="2418467"/>
            <a:ext cx="8697986" cy="1338828"/>
          </a:xfrm>
          <a:prstGeom prst="rect">
            <a:avLst/>
          </a:prstGeom>
        </p:spPr>
        <p:txBody>
          <a:bodyPr wrap="square">
            <a:spAutoFit/>
          </a:bodyPr>
          <a:lstStyle/>
          <a:p>
            <a:pPr algn="just">
              <a:lnSpc>
                <a:spcPct val="150000"/>
              </a:lnSpc>
              <a:spcAft>
                <a:spcPts val="1000"/>
              </a:spcAft>
            </a:pPr>
            <a:r>
              <a:rPr lang="fr-FR" dirty="0" smtClean="0">
                <a:latin typeface="Arial" panose="020B0604020202020204" pitchFamily="34" charset="0"/>
                <a:ea typeface="Calibri" panose="020F0502020204030204" pitchFamily="34" charset="0"/>
                <a:cs typeface="Times New Roman" panose="02020603050405020304" pitchFamily="18" charset="0"/>
              </a:rPr>
              <a:t>Sert </a:t>
            </a:r>
            <a:r>
              <a:rPr lang="fr-FR" dirty="0">
                <a:latin typeface="Arial" panose="020B0604020202020204" pitchFamily="34" charset="0"/>
                <a:ea typeface="Calibri" panose="020F0502020204030204" pitchFamily="34" charset="0"/>
                <a:cs typeface="Times New Roman" panose="02020603050405020304" pitchFamily="18" charset="0"/>
              </a:rPr>
              <a:t>à faire ajut de deux cordages de même ou différentes </a:t>
            </a:r>
            <a:r>
              <a:rPr lang="fr-FR" dirty="0" smtClean="0">
                <a:latin typeface="Arial" panose="020B0604020202020204" pitchFamily="34" charset="0"/>
                <a:ea typeface="Calibri" panose="020F0502020204030204" pitchFamily="34" charset="0"/>
                <a:cs typeface="Times New Roman" panose="02020603050405020304" pitchFamily="18" charset="0"/>
              </a:rPr>
              <a:t> grosseurs </a:t>
            </a:r>
            <a:r>
              <a:rPr lang="fr-FR" dirty="0">
                <a:latin typeface="Arial" panose="020B0604020202020204" pitchFamily="34" charset="0"/>
                <a:ea typeface="Calibri" panose="020F0502020204030204" pitchFamily="34" charset="0"/>
                <a:cs typeface="Times New Roman" panose="02020603050405020304" pitchFamily="18" charset="0"/>
              </a:rPr>
              <a:t>dont l’un est terminé par un œil. Ce nœud est solide. Il se défait difficilement quand il est forcé. Pour le défaire facilement on fait le nœud d’écoute double</a:t>
            </a:r>
            <a:endParaRPr lang="fr-FR" dirty="0"/>
          </a:p>
        </p:txBody>
      </p:sp>
      <p:pic>
        <p:nvPicPr>
          <p:cNvPr id="7" name="Picture 6" descr="C:\Users\DIALLO LASSINA\Pictures\le noeud d ecoute.jpg"/>
          <p:cNvPicPr/>
          <p:nvPr/>
        </p:nvPicPr>
        <p:blipFill>
          <a:blip r:embed="rId2">
            <a:extLst>
              <a:ext uri="{28A0092B-C50C-407E-A947-70E740481C1C}">
                <a14:useLocalDpi xmlns:a14="http://schemas.microsoft.com/office/drawing/2010/main" val="0"/>
              </a:ext>
            </a:extLst>
          </a:blip>
          <a:stretch>
            <a:fillRect/>
          </a:stretch>
        </p:blipFill>
        <p:spPr bwMode="auto">
          <a:xfrm>
            <a:off x="1136576" y="274638"/>
            <a:ext cx="5040560" cy="2143829"/>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136576" y="4187009"/>
            <a:ext cx="4918784" cy="1748743"/>
          </a:xfrm>
          <a:prstGeom prst="rect">
            <a:avLst/>
          </a:prstGeom>
        </p:spPr>
      </p:pic>
      <p:sp>
        <p:nvSpPr>
          <p:cNvPr id="9" name="Rectangle 8"/>
          <p:cNvSpPr/>
          <p:nvPr/>
        </p:nvSpPr>
        <p:spPr>
          <a:xfrm>
            <a:off x="1327404" y="-99392"/>
            <a:ext cx="5352992" cy="338554"/>
          </a:xfrm>
          <a:prstGeom prst="rect">
            <a:avLst/>
          </a:prstGeom>
        </p:spPr>
        <p:txBody>
          <a:bodyPr wrap="square">
            <a:spAutoFit/>
          </a:bodyPr>
          <a:lstStyle/>
          <a:p>
            <a:r>
              <a:rPr lang="fr-FR"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 NŒUD D’ECOUTE SIMPLE</a:t>
            </a:r>
            <a:endParaRPr lang="fr-FR" sz="1600" dirty="0"/>
          </a:p>
        </p:txBody>
      </p:sp>
      <p:sp>
        <p:nvSpPr>
          <p:cNvPr id="10" name="Rectangle 9"/>
          <p:cNvSpPr/>
          <p:nvPr/>
        </p:nvSpPr>
        <p:spPr>
          <a:xfrm>
            <a:off x="1136576" y="3663842"/>
            <a:ext cx="4608513" cy="461665"/>
          </a:xfrm>
          <a:prstGeom prst="rect">
            <a:avLst/>
          </a:prstGeom>
        </p:spPr>
        <p:txBody>
          <a:bodyPr wrap="square">
            <a:spAutoFit/>
          </a:bodyPr>
          <a:lstStyle/>
          <a:p>
            <a:pPr marL="82296" indent="0">
              <a:buNone/>
            </a:pPr>
            <a:r>
              <a:rPr lang="fr-FR" sz="2400" b="1" dirty="0">
                <a:solidFill>
                  <a:srgbClr val="FF0000"/>
                </a:solidFill>
              </a:rPr>
              <a:t>Le nœud de chaise </a:t>
            </a:r>
            <a:r>
              <a:rPr lang="fr-FR" dirty="0">
                <a:solidFill>
                  <a:srgbClr val="FF0000"/>
                </a:solidFill>
              </a:rPr>
              <a:t>:</a:t>
            </a:r>
          </a:p>
        </p:txBody>
      </p:sp>
    </p:spTree>
    <p:extLst>
      <p:ext uri="{BB962C8B-B14F-4D97-AF65-F5344CB8AC3E}">
        <p14:creationId xmlns:p14="http://schemas.microsoft.com/office/powerpoint/2010/main" val="1098508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p>
        </p:txBody>
      </p:sp>
      <p:sp>
        <p:nvSpPr>
          <p:cNvPr id="6" name="Espace réservé du contenu 5"/>
          <p:cNvSpPr>
            <a:spLocks noGrp="1"/>
          </p:cNvSpPr>
          <p:nvPr>
            <p:ph idx="1"/>
          </p:nvPr>
        </p:nvSpPr>
        <p:spPr>
          <a:xfrm>
            <a:off x="1555242" y="2050138"/>
            <a:ext cx="8122920" cy="4198262"/>
          </a:xfrm>
        </p:spPr>
        <p:txBody>
          <a:bodyPr>
            <a:normAutofit/>
          </a:bodyPr>
          <a:lstStyle/>
          <a:p>
            <a:pPr marL="82296" indent="0">
              <a:buNone/>
            </a:pPr>
            <a:endParaRPr lang="fr-FR" sz="2400" b="1" dirty="0">
              <a:solidFill>
                <a:srgbClr val="FF0000"/>
              </a:solidFill>
            </a:endParaRPr>
          </a:p>
          <a:p>
            <a:pPr marL="82296" indent="0">
              <a:buNone/>
            </a:pPr>
            <a:r>
              <a:rPr lang="fr-FR" sz="2400" dirty="0" smtClean="0"/>
              <a:t>Sert </a:t>
            </a:r>
            <a:r>
              <a:rPr lang="fr-FR" sz="2400" dirty="0"/>
              <a:t>à fixer un cordage par  son double  sur un point fixe ou </a:t>
            </a:r>
            <a:r>
              <a:rPr lang="fr-FR" sz="2400" dirty="0" smtClean="0"/>
              <a:t>mobile.</a:t>
            </a:r>
          </a:p>
          <a:p>
            <a:pPr marL="82296" indent="0">
              <a:buNone/>
            </a:pPr>
            <a:r>
              <a:rPr lang="fr-FR"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Le </a:t>
            </a: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nœud de plein poing</a:t>
            </a:r>
            <a:endParaRPr lang="fr-FR" sz="2400" b="1" dirty="0"/>
          </a:p>
        </p:txBody>
      </p:sp>
      <p:sp>
        <p:nvSpPr>
          <p:cNvPr id="19460" name="Rectangle 4"/>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9461" name="Rectangle 5"/>
          <p:cNvSpPr>
            <a:spLocks noChangeArrowheads="1"/>
          </p:cNvSpPr>
          <p:nvPr/>
        </p:nvSpPr>
        <p:spPr bwMode="auto">
          <a:xfrm>
            <a:off x="3" y="76581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064568" y="1790582"/>
            <a:ext cx="166152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400" b="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C:\Users\DIALLO LASSINA\Pictures\TOUR MORT ET DEUX CLEFS.jpg"/>
          <p:cNvPicPr/>
          <p:nvPr/>
        </p:nvPicPr>
        <p:blipFill>
          <a:blip r:embed="rId2">
            <a:extLst>
              <a:ext uri="{28A0092B-C50C-407E-A947-70E740481C1C}">
                <a14:useLocalDpi xmlns:a14="http://schemas.microsoft.com/office/drawing/2010/main" val="0"/>
              </a:ext>
            </a:extLst>
          </a:blip>
          <a:srcRect/>
          <a:stretch>
            <a:fillRect/>
          </a:stretch>
        </p:blipFill>
        <p:spPr bwMode="auto">
          <a:xfrm>
            <a:off x="1555242" y="531868"/>
            <a:ext cx="5341974" cy="1745004"/>
          </a:xfrm>
          <a:prstGeom prst="rect">
            <a:avLst/>
          </a:prstGeom>
          <a:noFill/>
          <a:ln>
            <a:noFill/>
          </a:ln>
        </p:spPr>
      </p:pic>
      <p:pic>
        <p:nvPicPr>
          <p:cNvPr id="9" name="Picture 8" descr="H:\Nouveau dossier (4)\images (2).jpeg"/>
          <p:cNvPicPr/>
          <p:nvPr/>
        </p:nvPicPr>
        <p:blipFill>
          <a:blip r:embed="rId3">
            <a:extLst>
              <a:ext uri="{28A0092B-C50C-407E-A947-70E740481C1C}">
                <a14:useLocalDpi xmlns:a14="http://schemas.microsoft.com/office/drawing/2010/main" val="0"/>
              </a:ext>
            </a:extLst>
          </a:blip>
          <a:srcRect/>
          <a:stretch>
            <a:fillRect/>
          </a:stretch>
        </p:blipFill>
        <p:spPr bwMode="auto">
          <a:xfrm>
            <a:off x="1555242" y="3789039"/>
            <a:ext cx="5341974" cy="1872209"/>
          </a:xfrm>
          <a:prstGeom prst="rect">
            <a:avLst/>
          </a:prstGeom>
          <a:noFill/>
          <a:ln>
            <a:noFill/>
          </a:ln>
        </p:spPr>
      </p:pic>
      <p:sp>
        <p:nvSpPr>
          <p:cNvPr id="5" name="Rectangle 4"/>
          <p:cNvSpPr/>
          <p:nvPr/>
        </p:nvSpPr>
        <p:spPr>
          <a:xfrm>
            <a:off x="1555242" y="5420543"/>
            <a:ext cx="3212611" cy="369332"/>
          </a:xfrm>
          <a:prstGeom prst="rect">
            <a:avLst/>
          </a:prstGeom>
        </p:spPr>
        <p:txBody>
          <a:bodyPr wrap="square">
            <a:spAutoFit/>
          </a:bodyPr>
          <a:lstStyle/>
          <a:p>
            <a:pPr algn="r"/>
            <a:r>
              <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dirty="0"/>
          </a:p>
        </p:txBody>
      </p:sp>
      <p:sp>
        <p:nvSpPr>
          <p:cNvPr id="7" name="Rectangle 6"/>
          <p:cNvSpPr/>
          <p:nvPr/>
        </p:nvSpPr>
        <p:spPr>
          <a:xfrm>
            <a:off x="1208584" y="6228020"/>
            <a:ext cx="8568952" cy="369332"/>
          </a:xfrm>
          <a:prstGeom prst="rect">
            <a:avLst/>
          </a:prstGeom>
        </p:spPr>
        <p:txBody>
          <a:bodyPr wrap="square">
            <a:spAutoFit/>
          </a:bodyPr>
          <a:lstStyle/>
          <a:p>
            <a:r>
              <a:rPr lang="fr-FR" dirty="0">
                <a:latin typeface="Arial" panose="020B0604020202020204" pitchFamily="34" charset="0"/>
                <a:ea typeface="Calibri" panose="020F0502020204030204" pitchFamily="34" charset="0"/>
                <a:cs typeface="Times New Roman" panose="02020603050405020304" pitchFamily="18" charset="0"/>
              </a:rPr>
              <a:t> </a:t>
            </a:r>
            <a:r>
              <a:rPr lang="fr-FR" dirty="0" smtClean="0">
                <a:latin typeface="Arial" panose="020B0604020202020204" pitchFamily="34" charset="0"/>
                <a:ea typeface="Calibri" panose="020F0502020204030204" pitchFamily="34" charset="0"/>
                <a:cs typeface="Times New Roman" panose="02020603050405020304" pitchFamily="18" charset="0"/>
              </a:rPr>
              <a:t>    Sert  </a:t>
            </a:r>
            <a:r>
              <a:rPr lang="fr-FR" dirty="0">
                <a:latin typeface="Arial" panose="020B0604020202020204" pitchFamily="34" charset="0"/>
                <a:ea typeface="Calibri" panose="020F0502020204030204" pitchFamily="34" charset="0"/>
                <a:cs typeface="Times New Roman" panose="02020603050405020304" pitchFamily="18" charset="0"/>
              </a:rPr>
              <a:t>à supprimer momentanément la partie mauvaise d’un cordage</a:t>
            </a:r>
            <a:endParaRPr lang="fr-FR" dirty="0"/>
          </a:p>
        </p:txBody>
      </p:sp>
      <p:sp>
        <p:nvSpPr>
          <p:cNvPr id="10" name="Rectangle 9"/>
          <p:cNvSpPr/>
          <p:nvPr/>
        </p:nvSpPr>
        <p:spPr>
          <a:xfrm>
            <a:off x="1856656" y="0"/>
            <a:ext cx="4767731" cy="461665"/>
          </a:xfrm>
          <a:prstGeom prst="rect">
            <a:avLst/>
          </a:prstGeom>
        </p:spPr>
        <p:txBody>
          <a:bodyPr wrap="square">
            <a:spAutoFit/>
          </a:bodyPr>
          <a:lstStyle/>
          <a:p>
            <a:r>
              <a:rPr lang="fr-FR" sz="2400" b="1" dirty="0">
                <a:solidFill>
                  <a:srgbClr val="FF0000"/>
                </a:solidFill>
              </a:rPr>
              <a:t>Tour mort et deux demi-clefs</a:t>
            </a:r>
            <a:endParaRPr lang="fr-FR" sz="2400" dirty="0"/>
          </a:p>
        </p:txBody>
      </p:sp>
    </p:spTree>
    <p:extLst>
      <p:ext uri="{BB962C8B-B14F-4D97-AF65-F5344CB8AC3E}">
        <p14:creationId xmlns:p14="http://schemas.microsoft.com/office/powerpoint/2010/main" val="347181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fr-FR" sz="800" dirty="0">
              <a:solidFill>
                <a:srgbClr val="FF0000"/>
              </a:solidFill>
            </a:endParaRPr>
          </a:p>
        </p:txBody>
      </p:sp>
      <p:pic>
        <p:nvPicPr>
          <p:cNvPr id="5" name="Content Placeholder 4" descr="H:\Nouveau dossier (4)\images (7).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592" y="188640"/>
            <a:ext cx="4824536" cy="1512168"/>
          </a:xfrm>
          <a:prstGeom prst="rect">
            <a:avLst/>
          </a:prstGeom>
          <a:noFill/>
          <a:ln>
            <a:noFill/>
          </a:ln>
        </p:spPr>
      </p:pic>
      <p:sp>
        <p:nvSpPr>
          <p:cNvPr id="2" name="Rectangle 1"/>
          <p:cNvSpPr/>
          <p:nvPr/>
        </p:nvSpPr>
        <p:spPr>
          <a:xfrm>
            <a:off x="1280592" y="1975445"/>
            <a:ext cx="8625408" cy="2472472"/>
          </a:xfrm>
          <a:prstGeom prst="rect">
            <a:avLst/>
          </a:prstGeom>
        </p:spPr>
        <p:txBody>
          <a:bodyPr wrap="square">
            <a:spAutoFit/>
          </a:bodyPr>
          <a:lstStyle/>
          <a:p>
            <a:pPr algn="just">
              <a:lnSpc>
                <a:spcPct val="150000"/>
              </a:lnSpc>
              <a:spcAft>
                <a:spcPts val="1000"/>
              </a:spcAft>
            </a:pPr>
            <a:r>
              <a:rPr lang="fr-FR" dirty="0" smtClean="0">
                <a:latin typeface="Arial" panose="020B0604020202020204" pitchFamily="34" charset="0"/>
                <a:ea typeface="Calibri" panose="020F0502020204030204" pitchFamily="34" charset="0"/>
                <a:cs typeface="Times New Roman" panose="02020603050405020304" pitchFamily="18" charset="0"/>
              </a:rPr>
              <a:t> Sert </a:t>
            </a:r>
            <a:r>
              <a:rPr lang="fr-FR" dirty="0">
                <a:latin typeface="Arial" panose="020B0604020202020204" pitchFamily="34" charset="0"/>
                <a:ea typeface="Calibri" panose="020F0502020204030204" pitchFamily="34" charset="0"/>
                <a:cs typeface="Times New Roman" panose="02020603050405020304" pitchFamily="18" charset="0"/>
              </a:rPr>
              <a:t>à fixer un cordage par son double sur un point fixe ou mobile. Ce nœud est solide à condition que les deux </a:t>
            </a:r>
            <a:r>
              <a:rPr lang="fr-FR" dirty="0" smtClean="0">
                <a:latin typeface="Arial" panose="020B0604020202020204" pitchFamily="34" charset="0"/>
                <a:ea typeface="Calibri" panose="020F0502020204030204" pitchFamily="34" charset="0"/>
                <a:cs typeface="Times New Roman" panose="02020603050405020304" pitchFamily="18" charset="0"/>
              </a:rPr>
              <a:t>bout travail.</a:t>
            </a:r>
          </a:p>
          <a:p>
            <a:pPr algn="just">
              <a:lnSpc>
                <a:spcPct val="150000"/>
              </a:lnSpc>
              <a:spcAft>
                <a:spcPts val="1000"/>
              </a:spcAft>
            </a:pPr>
            <a:r>
              <a:rPr lang="fr-F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 nœud de grappin</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fr-FR" sz="2800" dirty="0">
              <a:effectLst/>
              <a:latin typeface="Times New Roman" panose="02020603050405020304" pitchFamily="18" charset="0"/>
              <a:ea typeface="Times New Roman" panose="02020603050405020304" pitchFamily="18" charset="0"/>
            </a:endParaRPr>
          </a:p>
        </p:txBody>
      </p:sp>
      <p:pic>
        <p:nvPicPr>
          <p:cNvPr id="6" name="Picture 5" descr="C:\Users\DIALLO LASSINA\Pictures\NOEUD DE GRAPPIN.jpg"/>
          <p:cNvPicPr/>
          <p:nvPr/>
        </p:nvPicPr>
        <p:blipFill>
          <a:blip r:embed="rId3">
            <a:extLst>
              <a:ext uri="{28A0092B-C50C-407E-A947-70E740481C1C}">
                <a14:useLocalDpi xmlns:a14="http://schemas.microsoft.com/office/drawing/2010/main" val="0"/>
              </a:ext>
            </a:extLst>
          </a:blip>
          <a:srcRect/>
          <a:stretch>
            <a:fillRect/>
          </a:stretch>
        </p:blipFill>
        <p:spPr bwMode="auto">
          <a:xfrm>
            <a:off x="1280592" y="3519613"/>
            <a:ext cx="4824535" cy="1944216"/>
          </a:xfrm>
          <a:prstGeom prst="rect">
            <a:avLst/>
          </a:prstGeom>
          <a:noFill/>
          <a:ln>
            <a:noFill/>
          </a:ln>
        </p:spPr>
      </p:pic>
      <p:sp>
        <p:nvSpPr>
          <p:cNvPr id="3" name="Rectangle 2"/>
          <p:cNvSpPr/>
          <p:nvPr/>
        </p:nvSpPr>
        <p:spPr>
          <a:xfrm>
            <a:off x="1280592" y="5482076"/>
            <a:ext cx="8625408" cy="787652"/>
          </a:xfrm>
          <a:prstGeom prst="rect">
            <a:avLst/>
          </a:prstGeom>
        </p:spPr>
        <p:txBody>
          <a:bodyPr wrap="square">
            <a:spAutoFit/>
          </a:bodyPr>
          <a:lstStyle/>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Sert </a:t>
            </a:r>
            <a:r>
              <a:rPr lang="fr-FR" dirty="0">
                <a:latin typeface="Calibri" panose="020F0502020204030204" pitchFamily="34" charset="0"/>
                <a:ea typeface="Calibri" panose="020F0502020204030204" pitchFamily="34" charset="0"/>
                <a:cs typeface="Times New Roman" panose="02020603050405020304" pitchFamily="18" charset="0"/>
              </a:rPr>
              <a:t>à fixer un câblot sur la cigale d’une ancre ou l organeau d’un grappin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80593" y="-171400"/>
            <a:ext cx="5624224" cy="369332"/>
          </a:xfrm>
          <a:prstGeom prst="rect">
            <a:avLst/>
          </a:prstGeom>
        </p:spPr>
        <p:txBody>
          <a:bodyPr wrap="square">
            <a:spAutoFit/>
          </a:bodyPr>
          <a:lstStyle/>
          <a:p>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Demi clefs à capeler ou renversés</a:t>
            </a:r>
            <a:endParaRPr lang="fr-FR" dirty="0"/>
          </a:p>
        </p:txBody>
      </p:sp>
    </p:spTree>
    <p:extLst>
      <p:ext uri="{BB962C8B-B14F-4D97-AF65-F5344CB8AC3E}">
        <p14:creationId xmlns:p14="http://schemas.microsoft.com/office/powerpoint/2010/main" val="2272770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fr-FR" sz="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309662" y="1447800"/>
            <a:ext cx="8368500" cy="5195910"/>
          </a:xfrm>
        </p:spPr>
        <p:txBody>
          <a:bodyPr>
            <a:noAutofit/>
          </a:bodyPr>
          <a:lstStyle/>
          <a:p>
            <a:r>
              <a:rPr lang="fr-FR" sz="800" b="1" dirty="0"/>
              <a:t>Le nœud de bosse</a:t>
            </a:r>
            <a:r>
              <a:rPr lang="fr-FR" sz="800" dirty="0"/>
              <a:t> : </a:t>
            </a:r>
          </a:p>
          <a:p>
            <a:r>
              <a:rPr lang="fr-FR" sz="800" dirty="0"/>
              <a:t>Sert à frapper un cordage par son double sur une boucle, faire la bosse avec la queue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08585" y="274637"/>
            <a:ext cx="5115698" cy="1916831"/>
          </a:xfrm>
          <a:prstGeom prst="rect">
            <a:avLst/>
          </a:prstGeom>
        </p:spPr>
      </p:pic>
      <p:sp>
        <p:nvSpPr>
          <p:cNvPr id="5" name="Rectangle 4"/>
          <p:cNvSpPr/>
          <p:nvPr/>
        </p:nvSpPr>
        <p:spPr>
          <a:xfrm>
            <a:off x="1208584" y="2191469"/>
            <a:ext cx="8697415" cy="1928733"/>
          </a:xfrm>
          <a:prstGeom prst="rect">
            <a:avLst/>
          </a:prstGeom>
        </p:spPr>
        <p:txBody>
          <a:bodyPr wrap="square">
            <a:spAutoFit/>
          </a:bodyPr>
          <a:lstStyle/>
          <a:p>
            <a:pPr algn="just">
              <a:lnSpc>
                <a:spcPct val="150000"/>
              </a:lnSpc>
              <a:spcAft>
                <a:spcPts val="1000"/>
              </a:spcAft>
            </a:pPr>
            <a:r>
              <a:rPr lang="fr-FR" dirty="0" smtClean="0">
                <a:solidFill>
                  <a:srgbClr val="00B0F0"/>
                </a:solidFill>
                <a:latin typeface="Arial" panose="020B0604020202020204" pitchFamily="34" charset="0"/>
                <a:ea typeface="Calibri" panose="020F0502020204030204" pitchFamily="34"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lgn="just">
              <a:lnSpc>
                <a:spcPct val="150000"/>
              </a:lnSpc>
              <a:spcAft>
                <a:spcPts val="1000"/>
              </a:spcAft>
            </a:pPr>
            <a:r>
              <a:rPr lang="fr-FR" sz="2800" dirty="0" smtClean="0">
                <a:latin typeface="Arial" panose="020B0604020202020204" pitchFamily="34" charset="0"/>
                <a:ea typeface="Calibri" panose="020F0502020204030204" pitchFamily="34" charset="0"/>
                <a:cs typeface="Times New Roman" panose="02020603050405020304" pitchFamily="18" charset="0"/>
              </a:rPr>
              <a:t>Sert </a:t>
            </a:r>
            <a:r>
              <a:rPr lang="fr-FR" sz="2800" dirty="0">
                <a:latin typeface="Arial" panose="020B0604020202020204" pitchFamily="34" charset="0"/>
                <a:ea typeface="Calibri" panose="020F0502020204030204" pitchFamily="34" charset="0"/>
                <a:cs typeface="Times New Roman" panose="02020603050405020304" pitchFamily="18" charset="0"/>
              </a:rPr>
              <a:t>à frapper un cordage par son double sur une boucle, faire la bosse avec la queue </a:t>
            </a:r>
            <a:r>
              <a:rPr lang="fr-FR" sz="2800" dirty="0" smtClean="0">
                <a:latin typeface="Arial" panose="020B0604020202020204" pitchFamily="34" charset="0"/>
                <a:ea typeface="Calibri" panose="020F0502020204030204" pitchFamily="34" charset="0"/>
                <a:cs typeface="Times New Roman" panose="02020603050405020304" pitchFamily="18" charset="0"/>
              </a:rPr>
              <a:t>  </a:t>
            </a:r>
            <a:endParaRPr lang="fr-FR"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55241" y="-171399"/>
            <a:ext cx="4605782" cy="507831"/>
          </a:xfrm>
          <a:prstGeom prst="rect">
            <a:avLst/>
          </a:prstGeom>
        </p:spPr>
        <p:txBody>
          <a:bodyPr wrap="square">
            <a:spAutoFit/>
          </a:bodyPr>
          <a:lstStyle/>
          <a:p>
            <a:pPr algn="just">
              <a:lnSpc>
                <a:spcPct val="150000"/>
              </a:lnSpc>
              <a:spcAft>
                <a:spcPts val="1000"/>
              </a:spcAft>
            </a:pPr>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Le nœud de bosse</a:t>
            </a:r>
            <a:r>
              <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p:txBody>
      </p:sp>
      <p:pic>
        <p:nvPicPr>
          <p:cNvPr id="7"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660400" y="274636"/>
            <a:ext cx="6876689" cy="2362868"/>
          </a:xfrm>
          <a:prstGeom prst="rect">
            <a:avLst/>
          </a:prstGeom>
        </p:spPr>
      </p:pic>
    </p:spTree>
    <p:extLst>
      <p:ext uri="{BB962C8B-B14F-4D97-AF65-F5344CB8AC3E}">
        <p14:creationId xmlns:p14="http://schemas.microsoft.com/office/powerpoint/2010/main" val="114026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379" y="299120"/>
            <a:ext cx="8122920" cy="1143000"/>
          </a:xfrm>
        </p:spPr>
        <p:txBody>
          <a:bodyPr>
            <a:normAutofit/>
          </a:bodyPr>
          <a:lstStyle/>
          <a:p>
            <a:pPr algn="ctr"/>
            <a:endParaRPr lang="fr-FR" sz="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309662" y="1357298"/>
            <a:ext cx="8368500" cy="5214974"/>
          </a:xfrm>
        </p:spPr>
        <p:txBody>
          <a:bodyPr>
            <a:noAutofit/>
          </a:bodyPr>
          <a:lstStyle/>
          <a:p>
            <a:pPr marL="82296" indent="0">
              <a:spcBef>
                <a:spcPts val="430"/>
              </a:spcBef>
              <a:spcAft>
                <a:spcPts val="0"/>
              </a:spcAft>
              <a:buNone/>
            </a:pPr>
            <a:endParaRPr lang="fr-FR" sz="2400" dirty="0" smtClean="0">
              <a:latin typeface="Times New Roman" panose="02020603050405020304" pitchFamily="18" charset="0"/>
              <a:ea typeface="Times New Roman" panose="02020603050405020304" pitchFamily="18" charset="0"/>
            </a:endParaRPr>
          </a:p>
          <a:p>
            <a:pPr marL="82296" indent="0">
              <a:spcBef>
                <a:spcPts val="430"/>
              </a:spcBef>
              <a:spcAft>
                <a:spcPts val="0"/>
              </a:spcAft>
              <a:buNone/>
            </a:pPr>
            <a:endParaRPr lang="fr-FR" sz="2400" dirty="0">
              <a:latin typeface="Times New Roman" panose="02020603050405020304" pitchFamily="18" charset="0"/>
              <a:ea typeface="Times New Roman" panose="02020603050405020304" pitchFamily="18" charset="0"/>
            </a:endParaRPr>
          </a:p>
          <a:p>
            <a:pPr marL="82296" indent="0">
              <a:spcBef>
                <a:spcPts val="430"/>
              </a:spcBef>
              <a:spcAft>
                <a:spcPts val="0"/>
              </a:spcAft>
              <a:buNone/>
            </a:pPr>
            <a:endParaRPr lang="fr-FR" sz="2400" dirty="0" smtClean="0">
              <a:latin typeface="Times New Roman" panose="02020603050405020304" pitchFamily="18" charset="0"/>
              <a:ea typeface="Times New Roman" panose="02020603050405020304" pitchFamily="18" charset="0"/>
            </a:endParaRPr>
          </a:p>
          <a:p>
            <a:pPr marL="82296" indent="0">
              <a:spcBef>
                <a:spcPts val="430"/>
              </a:spcBef>
              <a:spcAft>
                <a:spcPts val="0"/>
              </a:spcAft>
              <a:buNone/>
            </a:pPr>
            <a:r>
              <a:rPr lang="fr-FR" sz="2800" dirty="0" smtClean="0">
                <a:latin typeface="Times New Roman" panose="02020603050405020304" pitchFamily="18" charset="0"/>
                <a:ea typeface="Times New Roman" panose="02020603050405020304" pitchFamily="18" charset="0"/>
              </a:rPr>
              <a:t>CHAPITRE </a:t>
            </a:r>
            <a:r>
              <a:rPr lang="fr-FR" sz="2800" dirty="0">
                <a:latin typeface="Times New Roman" panose="02020603050405020304" pitchFamily="18" charset="0"/>
                <a:ea typeface="Times New Roman" panose="02020603050405020304" pitchFamily="18" charset="0"/>
              </a:rPr>
              <a:t>2 </a:t>
            </a:r>
            <a:r>
              <a:rPr lang="fr-FR" sz="2800" dirty="0" smtClean="0">
                <a:latin typeface="Times New Roman" panose="02020603050405020304" pitchFamily="18" charset="0"/>
                <a:ea typeface="Times New Roman" panose="02020603050405020304" pitchFamily="18" charset="0"/>
              </a:rPr>
              <a:t>:TERMES ET ACCESSOIRES UTTILISES DANS LES TRAVAUX DU PONT A BORD  DES NAVIRES </a:t>
            </a:r>
            <a:endParaRPr lang="fr-FR" sz="2800" dirty="0">
              <a:latin typeface="Times New Roman" panose="02020603050405020304" pitchFamily="18" charset="0"/>
              <a:ea typeface="Times New Roman" panose="02020603050405020304" pitchFamily="18" charset="0"/>
            </a:endParaRPr>
          </a:p>
          <a:p>
            <a:pPr marL="82296" indent="0">
              <a:buNone/>
            </a:pPr>
            <a:r>
              <a:rPr lang="fr-FR"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smtClean="0">
                <a:latin typeface="Calibri" panose="020F0502020204030204" pitchFamily="34" charset="0"/>
                <a:ea typeface="Calibri" panose="020F0502020204030204" pitchFamily="34" charset="0"/>
                <a:cs typeface="Times New Roman" panose="02020603050405020304" pitchFamily="18" charset="0"/>
              </a:rPr>
              <a:t>                   </a:t>
            </a:r>
            <a:endParaRPr lang="fr-FR" sz="2800" dirty="0"/>
          </a:p>
          <a:p>
            <a:pPr>
              <a:buNone/>
            </a:pPr>
            <a:endParaRPr lang="fr-FR" dirty="0">
              <a:latin typeface="Arial Rounded MT Bold" pitchFamily="34" charset="0"/>
            </a:endParaRPr>
          </a:p>
        </p:txBody>
      </p:sp>
      <p:sp>
        <p:nvSpPr>
          <p:cNvPr id="4" name="Rectangle 3"/>
          <p:cNvSpPr/>
          <p:nvPr/>
        </p:nvSpPr>
        <p:spPr>
          <a:xfrm>
            <a:off x="2476500" y="2951947"/>
            <a:ext cx="4953000" cy="759182"/>
          </a:xfrm>
          <a:prstGeom prst="rect">
            <a:avLst/>
          </a:prstGeom>
        </p:spPr>
        <p:txBody>
          <a:bodyPr>
            <a:spAutoFit/>
          </a:bodyPr>
          <a:lstStyle/>
          <a:p>
            <a:pPr>
              <a:spcBef>
                <a:spcPts val="430"/>
              </a:spcBef>
              <a:spcAft>
                <a:spcPts val="0"/>
              </a:spcAft>
            </a:pPr>
            <a:r>
              <a:rPr lang="fr-FR" sz="2000" dirty="0" smtClean="0">
                <a:latin typeface="Times New Roman" panose="02020603050405020304" pitchFamily="18" charset="0"/>
                <a:ea typeface="Times New Roman" panose="02020603050405020304" pitchFamily="18" charset="0"/>
              </a:rPr>
              <a:t> </a:t>
            </a:r>
          </a:p>
          <a:p>
            <a:pPr>
              <a:spcBef>
                <a:spcPts val="430"/>
              </a:spcBef>
              <a:spcAft>
                <a:spcPts val="0"/>
              </a:spcAft>
            </a:pPr>
            <a:r>
              <a:rPr lang="fr-FR" sz="2000" dirty="0" smtClean="0">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472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6536" y="4581128"/>
            <a:ext cx="8386746" cy="2063151"/>
          </a:xfrm>
        </p:spPr>
        <p:txBody>
          <a:bodyPr>
            <a:normAutofit/>
          </a:bodyPr>
          <a:lstStyle/>
          <a:p>
            <a:pPr lvl="0"/>
            <a:endParaRPr lang="fr-FR" sz="2000" dirty="0" smtClean="0"/>
          </a:p>
          <a:p>
            <a:pPr marL="82296" lvl="0" indent="0">
              <a:buNone/>
            </a:pPr>
            <a:endParaRPr lang="fr-FR" sz="2000" dirty="0" smtClean="0"/>
          </a:p>
        </p:txBody>
      </p:sp>
      <p:sp>
        <p:nvSpPr>
          <p:cNvPr id="2" name="Rectangle 1"/>
          <p:cNvSpPr/>
          <p:nvPr/>
        </p:nvSpPr>
        <p:spPr>
          <a:xfrm>
            <a:off x="128464" y="188640"/>
            <a:ext cx="9345277" cy="6628609"/>
          </a:xfrm>
          <a:prstGeom prst="rect">
            <a:avLst/>
          </a:prstGeom>
        </p:spPr>
        <p:txBody>
          <a:bodyPr wrap="square">
            <a:spAutoFit/>
          </a:bodyPr>
          <a:lstStyle/>
          <a:p>
            <a:pPr>
              <a:spcBef>
                <a:spcPts val="430"/>
              </a:spcBef>
              <a:spcAft>
                <a:spcPts val="0"/>
              </a:spcAft>
            </a:pPr>
            <a:r>
              <a:rPr lang="fr-FR" sz="2400" b="1" dirty="0">
                <a:solidFill>
                  <a:srgbClr val="FF0000"/>
                </a:solidFill>
                <a:latin typeface="Calibri" panose="020F0502020204030204" pitchFamily="34" charset="0"/>
                <a:ea typeface="Times New Roman" panose="02020603050405020304" pitchFamily="18" charset="0"/>
              </a:rPr>
              <a:t>BOSSER UNE MANŒUVRE </a:t>
            </a:r>
            <a:r>
              <a:rPr lang="fr-FR" sz="2400" b="1" dirty="0" smtClean="0">
                <a:solidFill>
                  <a:srgbClr val="FF0000"/>
                </a:solidFill>
                <a:latin typeface="Calibri" panose="020F0502020204030204" pitchFamily="34" charset="0"/>
                <a:ea typeface="Times New Roman" panose="02020603050405020304" pitchFamily="18" charset="0"/>
              </a:rPr>
              <a:t>:</a:t>
            </a:r>
            <a:endParaRPr lang="fr-FR" sz="2400" b="1" dirty="0">
              <a:latin typeface="Times New Roman" panose="02020603050405020304" pitchFamily="18" charset="0"/>
              <a:ea typeface="Times New Roman" panose="02020603050405020304" pitchFamily="18" charset="0"/>
            </a:endParaRPr>
          </a:p>
          <a:p>
            <a:pPr>
              <a:spcBef>
                <a:spcPts val="430"/>
              </a:spcBef>
              <a:spcAft>
                <a:spcPts val="0"/>
              </a:spcAft>
            </a:pPr>
            <a:r>
              <a:rPr lang="fr-FR" sz="2400" dirty="0" smtClean="0">
                <a:latin typeface="Calibri" panose="020F0502020204030204" pitchFamily="34" charset="0"/>
                <a:ea typeface="Times New Roman" panose="02020603050405020304" pitchFamily="18" charset="0"/>
              </a:rPr>
              <a:t>Une </a:t>
            </a:r>
            <a:r>
              <a:rPr lang="fr-FR" sz="2400" dirty="0">
                <a:latin typeface="Calibri" panose="020F0502020204030204" pitchFamily="34" charset="0"/>
                <a:ea typeface="Times New Roman" panose="02020603050405020304" pitchFamily="18" charset="0"/>
              </a:rPr>
              <a:t>bosse est un bout de cordage simple qu’on frappe sur une manœuvre courante pour l’empêcher de courir et de permettre de tourner. On fait avec  la bosse deux tours morts du côté opposé du courant et un revenant vers le dormant de la basse, puis on renverse la queue de la bosse qu’on roule en sens inverse des deux tours morts. Si on ne doit pas laisser la bosse en place, on tient de choisir le sens des tours morts de façon-t-elle que la queue de la bosse s’enroule </a:t>
            </a:r>
            <a:endParaRPr lang="fr-FR" sz="2400" dirty="0">
              <a:latin typeface="Times New Roman" panose="02020603050405020304" pitchFamily="18" charset="0"/>
              <a:ea typeface="Times New Roman" panose="02020603050405020304" pitchFamily="18" charset="0"/>
            </a:endParaRPr>
          </a:p>
          <a:p>
            <a:pPr fontAlgn="base">
              <a:lnSpc>
                <a:spcPct val="107000"/>
              </a:lnSpc>
              <a:spcAft>
                <a:spcPts val="800"/>
              </a:spcAft>
            </a:pPr>
            <a:endParaRPr lang="fr-F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PASSER </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UNE AUSSIERE EN DOUBLE</a:t>
            </a: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fontAlgn="base">
              <a:lnSpc>
                <a:spcPct val="107000"/>
              </a:lnSpc>
              <a:spcAft>
                <a:spcPts val="800"/>
              </a:spcAft>
            </a:pPr>
            <a:r>
              <a:rPr lang="fr-FR" sz="2400" dirty="0" smtClean="0">
                <a:solidFill>
                  <a:srgbClr val="000000"/>
                </a:solidFill>
                <a:latin typeface="Calibri" panose="020F0502020204030204" pitchFamily="34" charset="0"/>
                <a:ea typeface="Times New Roman" panose="02020603050405020304" pitchFamily="18" charset="0"/>
              </a:rPr>
              <a:t>Avant </a:t>
            </a:r>
            <a:r>
              <a:rPr lang="fr-FR" sz="2400" dirty="0">
                <a:solidFill>
                  <a:srgbClr val="000000"/>
                </a:solidFill>
                <a:latin typeface="Calibri" panose="020F0502020204030204" pitchFamily="34" charset="0"/>
                <a:ea typeface="Times New Roman" panose="02020603050405020304" pitchFamily="18" charset="0"/>
              </a:rPr>
              <a:t>tout appareillage, on passe une aussière en double qui offre l’avantage </a:t>
            </a:r>
            <a:endParaRPr lang="fr-FR" sz="2400" dirty="0">
              <a:latin typeface="Times New Roman" panose="02020603050405020304" pitchFamily="18" charset="0"/>
              <a:ea typeface="Times New Roman" panose="02020603050405020304" pitchFamily="18" charset="0"/>
            </a:endParaRPr>
          </a:p>
          <a:p>
            <a:pPr fontAlgn="base">
              <a:lnSpc>
                <a:spcPct val="107000"/>
              </a:lnSpc>
              <a:spcAft>
                <a:spcPts val="800"/>
              </a:spcAft>
            </a:pPr>
            <a:r>
              <a:rPr lang="fr-FR" sz="2400" dirty="0" smtClean="0">
                <a:solidFill>
                  <a:srgbClr val="000000"/>
                </a:solidFill>
                <a:latin typeface="Calibri" panose="020F0502020204030204" pitchFamily="34" charset="0"/>
                <a:ea typeface="Times New Roman" panose="02020603050405020304" pitchFamily="18" charset="0"/>
              </a:rPr>
              <a:t>De </a:t>
            </a:r>
            <a:r>
              <a:rPr lang="fr-FR" sz="2400" dirty="0">
                <a:solidFill>
                  <a:srgbClr val="000000"/>
                </a:solidFill>
                <a:latin typeface="Calibri" panose="020F0502020204030204" pitchFamily="34" charset="0"/>
                <a:ea typeface="Times New Roman" panose="02020603050405020304" pitchFamily="18" charset="0"/>
              </a:rPr>
              <a:t>se larguer concernent  l’appareillage, passer le courant de dessus en dessous</a:t>
            </a:r>
            <a:endParaRPr lang="fr-FR" sz="2400" dirty="0">
              <a:latin typeface="Times New Roman" panose="02020603050405020304" pitchFamily="18" charset="0"/>
              <a:ea typeface="Times New Roman" panose="02020603050405020304" pitchFamily="18" charset="0"/>
            </a:endParaRPr>
          </a:p>
          <a:p>
            <a:pPr fontAlgn="base">
              <a:spcBef>
                <a:spcPts val="430"/>
              </a:spcBef>
              <a:spcAft>
                <a:spcPts val="0"/>
              </a:spcAft>
            </a:pPr>
            <a:r>
              <a:rPr lang="fr-FR" sz="2400" dirty="0">
                <a:solidFill>
                  <a:srgbClr val="000000"/>
                </a:solidFill>
                <a:latin typeface="Calibri" panose="020F0502020204030204" pitchFamily="34" charset="0"/>
                <a:ea typeface="Times New Roman" panose="02020603050405020304" pitchFamily="18" charset="0"/>
              </a:rPr>
              <a:t>                Pour appareiller, on donne du mou et on largue le dormant</a:t>
            </a:r>
            <a:r>
              <a:rPr lang="fr-FR" sz="2400" dirty="0">
                <a:solidFill>
                  <a:srgbClr val="0070C0"/>
                </a:solidFill>
                <a:latin typeface="Calibri" panose="020F0502020204030204" pitchFamily="34" charset="0"/>
                <a:ea typeface="Times New Roman" panose="02020603050405020304" pitchFamily="18" charset="0"/>
              </a:rPr>
              <a:t>.</a:t>
            </a:r>
            <a:endParaRPr lang="fr-FR" sz="2400" dirty="0">
              <a:latin typeface="Times New Roman" panose="02020603050405020304" pitchFamily="18" charset="0"/>
              <a:ea typeface="Times New Roman" panose="02020603050405020304" pitchFamily="18" charset="0"/>
            </a:endParaRPr>
          </a:p>
          <a:p>
            <a:pPr algn="r" fontAlgn="base">
              <a:spcBef>
                <a:spcPts val="430"/>
              </a:spcBef>
              <a:spcAft>
                <a:spcPts val="0"/>
              </a:spcAft>
            </a:pPr>
            <a:r>
              <a:rPr lang="fr-FR" b="1" dirty="0">
                <a:solidFill>
                  <a:srgbClr val="FF0000"/>
                </a:solidFill>
                <a:latin typeface="Calibri" panose="020F0502020204030204" pitchFamily="34" charset="0"/>
                <a:ea typeface="Times New Roman" panose="02020603050405020304" pitchFamily="18" charset="0"/>
              </a:rPr>
              <a:t> :</a:t>
            </a:r>
            <a:endParaRPr lang="fr-FR"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30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endParaRPr lang="fr-FR" sz="800" dirty="0">
              <a:solidFill>
                <a:srgbClr val="FF0000"/>
              </a:solidFill>
              <a:latin typeface="Arial Rounded MT Bold" pitchFamily="34" charset="0"/>
            </a:endParaRPr>
          </a:p>
        </p:txBody>
      </p:sp>
      <p:sp>
        <p:nvSpPr>
          <p:cNvPr id="3" name="Rectangle 2"/>
          <p:cNvSpPr/>
          <p:nvPr/>
        </p:nvSpPr>
        <p:spPr>
          <a:xfrm>
            <a:off x="200472" y="2276873"/>
            <a:ext cx="9289032" cy="646331"/>
          </a:xfrm>
          <a:prstGeom prst="rect">
            <a:avLst/>
          </a:prstGeom>
        </p:spPr>
        <p:txBody>
          <a:bodyPr wrap="square">
            <a:spAutoFit/>
          </a:bodyPr>
          <a:lstStyle/>
          <a:p>
            <a:r>
              <a:rPr lang="fr-FR" dirty="0">
                <a:solidFill>
                  <a:srgbClr val="E3E3E3"/>
                </a:solidFill>
                <a:latin typeface="Arial" panose="020B0604020202020204" pitchFamily="34" charset="0"/>
                <a:ea typeface="Times New Roman" panose="02020603050405020304" pitchFamily="18" charset="0"/>
              </a:rPr>
              <a:t>Chaque toron va maintenant passer chaque toron courant sur le toron dormant suivant et sous le toron dormant suivant</a:t>
            </a:r>
            <a:endParaRPr lang="fr-FR" dirty="0"/>
          </a:p>
        </p:txBody>
      </p:sp>
      <p:pic>
        <p:nvPicPr>
          <p:cNvPr id="6" name="Picture 5" descr="PALAN"/>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56856" cy="6858000"/>
          </a:xfrm>
          <a:prstGeom prst="rect">
            <a:avLst/>
          </a:prstGeom>
          <a:noFill/>
          <a:extLst/>
        </p:spPr>
      </p:pic>
      <p:pic>
        <p:nvPicPr>
          <p:cNvPr id="7" name="Picture 6" descr="C:\Users\User\Pictures\dedoubler.png"/>
          <p:cNvPicPr/>
          <p:nvPr/>
        </p:nvPicPr>
        <p:blipFill>
          <a:blip r:embed="rId3">
            <a:extLst>
              <a:ext uri="{28A0092B-C50C-407E-A947-70E740481C1C}">
                <a14:useLocalDpi xmlns:a14="http://schemas.microsoft.com/office/drawing/2010/main" val="0"/>
              </a:ext>
            </a:extLst>
          </a:blip>
          <a:srcRect/>
          <a:stretch>
            <a:fillRect/>
          </a:stretch>
        </p:blipFill>
        <p:spPr bwMode="auto">
          <a:xfrm>
            <a:off x="3656857" y="0"/>
            <a:ext cx="8568951" cy="2780928"/>
          </a:xfrm>
          <a:prstGeom prst="rect">
            <a:avLst/>
          </a:prstGeom>
          <a:noFill/>
          <a:ln>
            <a:noFill/>
          </a:ln>
        </p:spPr>
      </p:pic>
      <p:pic>
        <p:nvPicPr>
          <p:cNvPr id="9" name="Picture 2" descr="aussir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00872" y="2839244"/>
            <a:ext cx="8424936" cy="41901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00871" y="2204864"/>
            <a:ext cx="3888433" cy="461665"/>
          </a:xfrm>
          <a:prstGeom prst="rect">
            <a:avLst/>
          </a:prstGeom>
        </p:spPr>
        <p:txBody>
          <a:bodyPr wrap="square">
            <a:spAutoFit/>
          </a:bodyPr>
          <a:lstStyle/>
          <a:p>
            <a:r>
              <a:rPr lang="fr-FR" sz="2400" b="1" dirty="0">
                <a:solidFill>
                  <a:srgbClr val="FF0000"/>
                </a:solidFill>
                <a:latin typeface="Calibri" panose="020F0502020204030204" pitchFamily="34" charset="0"/>
                <a:ea typeface="Times New Roman" panose="02020603050405020304" pitchFamily="18" charset="0"/>
              </a:rPr>
              <a:t>DEDOUBLER LES AUSSIERES</a:t>
            </a:r>
            <a:endParaRPr lang="en-US" sz="2400" dirty="0"/>
          </a:p>
        </p:txBody>
      </p:sp>
      <p:sp>
        <p:nvSpPr>
          <p:cNvPr id="5" name="Rectangle 4"/>
          <p:cNvSpPr/>
          <p:nvPr/>
        </p:nvSpPr>
        <p:spPr>
          <a:xfrm>
            <a:off x="1" y="4005064"/>
            <a:ext cx="5241031" cy="523220"/>
          </a:xfrm>
          <a:prstGeom prst="rect">
            <a:avLst/>
          </a:prstGeom>
        </p:spPr>
        <p:txBody>
          <a:bodyPr wrap="square">
            <a:spAutoFit/>
          </a:bodyPr>
          <a:lstStyle/>
          <a:p>
            <a:pPr marL="82296" indent="0">
              <a:buNone/>
            </a:pPr>
            <a:r>
              <a:rPr lang="fr-FR" sz="2800" b="1" dirty="0">
                <a:solidFill>
                  <a:srgbClr val="FF0000"/>
                </a:solidFill>
              </a:rPr>
              <a:t>PALAN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678163" cy="6286544"/>
          </a:xfrm>
        </p:spPr>
        <p:txBody>
          <a:bodyPr>
            <a:noAutofit/>
          </a:bodyPr>
          <a:lstStyle/>
          <a:p>
            <a:pPr marL="0" indent="0" fontAlgn="base">
              <a:spcBef>
                <a:spcPts val="430"/>
              </a:spcBef>
              <a:buNone/>
            </a:pPr>
            <a:r>
              <a:rPr lang="fr-FR" sz="2800" b="1" dirty="0">
                <a:solidFill>
                  <a:srgbClr val="FF0000"/>
                </a:solidFill>
                <a:latin typeface="Calibri" panose="020F0502020204030204" pitchFamily="34" charset="0"/>
                <a:ea typeface="Times New Roman" panose="02020603050405020304" pitchFamily="18" charset="0"/>
              </a:rPr>
              <a:t>DEDOUBLER LES AUSSIERES</a:t>
            </a:r>
            <a:r>
              <a:rPr lang="fr-FR" sz="2800" dirty="0">
                <a:solidFill>
                  <a:srgbClr val="FF0000"/>
                </a:solidFill>
                <a:latin typeface="Calibri" panose="020F0502020204030204" pitchFamily="34" charset="0"/>
                <a:ea typeface="Times New Roman" panose="02020603050405020304" pitchFamily="18" charset="0"/>
              </a:rPr>
              <a:t> </a:t>
            </a:r>
            <a:r>
              <a:rPr lang="fr-FR" sz="2800" dirty="0">
                <a:latin typeface="Calibri" panose="020F0502020204030204" pitchFamily="34" charset="0"/>
                <a:ea typeface="Times New Roman" panose="02020603050405020304" pitchFamily="18" charset="0"/>
              </a:rPr>
              <a:t>:</a:t>
            </a:r>
            <a:endParaRPr lang="fr-FR" sz="2800" dirty="0">
              <a:latin typeface="Times New Roman" panose="02020603050405020304" pitchFamily="18" charset="0"/>
              <a:ea typeface="Times New Roman" panose="02020603050405020304" pitchFamily="18" charset="0"/>
            </a:endParaRPr>
          </a:p>
          <a:p>
            <a:pPr marL="0" indent="0" fontAlgn="base">
              <a:spcBef>
                <a:spcPts val="430"/>
              </a:spcBef>
              <a:buNone/>
            </a:pPr>
            <a:r>
              <a:rPr lang="fr-FR" sz="2800" dirty="0" smtClean="0">
                <a:latin typeface="Calibri" panose="020F0502020204030204" pitchFamily="34" charset="0"/>
                <a:ea typeface="Times New Roman" panose="02020603050405020304" pitchFamily="18" charset="0"/>
              </a:rPr>
              <a:t>Au </a:t>
            </a:r>
            <a:r>
              <a:rPr lang="fr-FR" sz="2800" dirty="0">
                <a:latin typeface="Calibri" panose="020F0502020204030204" pitchFamily="34" charset="0"/>
                <a:ea typeface="Times New Roman" panose="02020603050405020304" pitchFamily="18" charset="0"/>
              </a:rPr>
              <a:t>moment de l’appareillage,</a:t>
            </a:r>
            <a:r>
              <a:rPr lang="fr-FR" sz="2800" dirty="0">
                <a:solidFill>
                  <a:srgbClr val="000000"/>
                </a:solidFill>
                <a:latin typeface="Calibri" panose="020F0502020204030204" pitchFamily="34" charset="0"/>
                <a:ea typeface="Times New Roman" panose="02020603050405020304" pitchFamily="18" charset="0"/>
              </a:rPr>
              <a:t> </a:t>
            </a:r>
            <a:r>
              <a:rPr lang="fr-FR" sz="2800" dirty="0">
                <a:latin typeface="Calibri" panose="020F0502020204030204" pitchFamily="34" charset="0"/>
                <a:ea typeface="Times New Roman" panose="02020603050405020304" pitchFamily="18" charset="0"/>
              </a:rPr>
              <a:t> rester amarré en gardant</a:t>
            </a:r>
          </a:p>
          <a:p>
            <a:pPr marL="0" indent="0" fontAlgn="base">
              <a:spcBef>
                <a:spcPts val="430"/>
              </a:spcBef>
              <a:buNone/>
            </a:pPr>
            <a:r>
              <a:rPr lang="fr-FR" sz="2800" dirty="0">
                <a:latin typeface="Calibri" panose="020F0502020204030204" pitchFamily="34" charset="0"/>
                <a:ea typeface="Times New Roman" panose="02020603050405020304" pitchFamily="18" charset="0"/>
              </a:rPr>
              <a:t>qu’une de </a:t>
            </a:r>
            <a:r>
              <a:rPr lang="fr-FR" sz="2800" dirty="0" smtClean="0">
                <a:latin typeface="Calibri" panose="020F0502020204030204" pitchFamily="34" charset="0"/>
                <a:ea typeface="Times New Roman" panose="02020603050405020304" pitchFamily="18" charset="0"/>
              </a:rPr>
              <a:t>chaque</a:t>
            </a:r>
            <a:endParaRPr lang="fr-FR" sz="2800" dirty="0">
              <a:solidFill>
                <a:srgbClr val="FF0000"/>
              </a:solidFill>
              <a:latin typeface="Calibri" panose="020F0502020204030204" pitchFamily="34" charset="0"/>
              <a:ea typeface="Times New Roman" panose="02020603050405020304" pitchFamily="18" charset="0"/>
            </a:endParaRPr>
          </a:p>
          <a:p>
            <a:pPr fontAlgn="base">
              <a:spcBef>
                <a:spcPts val="430"/>
              </a:spcBef>
            </a:pPr>
            <a:endParaRPr lang="fr-FR" sz="2800" b="1" dirty="0">
              <a:solidFill>
                <a:srgbClr val="FF0000"/>
              </a:solidFill>
              <a:latin typeface="Calibri" panose="020F0502020204030204" pitchFamily="34" charset="0"/>
              <a:ea typeface="Times New Roman" panose="02020603050405020304" pitchFamily="18" charset="0"/>
            </a:endParaRPr>
          </a:p>
          <a:p>
            <a:pPr marL="0" indent="0" fontAlgn="base">
              <a:spcBef>
                <a:spcPts val="430"/>
              </a:spcBef>
              <a:buNone/>
            </a:pPr>
            <a:r>
              <a:rPr lang="fr-FR" sz="2800" b="1" dirty="0" smtClean="0">
                <a:solidFill>
                  <a:srgbClr val="FF0000"/>
                </a:solidFill>
                <a:latin typeface="Calibri" panose="020F0502020204030204" pitchFamily="34" charset="0"/>
                <a:ea typeface="Times New Roman" panose="02020603050405020304" pitchFamily="18" charset="0"/>
              </a:rPr>
              <a:t>CHAUMARD</a:t>
            </a:r>
            <a:r>
              <a:rPr lang="fr-FR" sz="3200" b="1" dirty="0">
                <a:solidFill>
                  <a:srgbClr val="FF0000"/>
                </a:solidFill>
                <a:latin typeface="Calibri" panose="020F0502020204030204" pitchFamily="34" charset="0"/>
                <a:ea typeface="Times New Roman" panose="02020603050405020304" pitchFamily="18" charset="0"/>
              </a:rPr>
              <a:t> :</a:t>
            </a:r>
            <a:endParaRPr lang="fr-FR" sz="3200" b="1" dirty="0">
              <a:latin typeface="Times New Roman" panose="02020603050405020304" pitchFamily="18" charset="0"/>
              <a:ea typeface="Times New Roman" panose="02020603050405020304" pitchFamily="18" charset="0"/>
            </a:endParaRPr>
          </a:p>
          <a:p>
            <a:pPr lvl="0" algn="just"/>
            <a:endParaRPr lang="fr-FR" sz="3200" dirty="0" smtClean="0">
              <a:latin typeface="Arial Rounded MT Bold" pitchFamily="34" charset="0"/>
            </a:endParaRPr>
          </a:p>
        </p:txBody>
      </p:sp>
      <p:sp>
        <p:nvSpPr>
          <p:cNvPr id="2" name="Rectangle 1"/>
          <p:cNvSpPr/>
          <p:nvPr/>
        </p:nvSpPr>
        <p:spPr>
          <a:xfrm>
            <a:off x="0" y="3068959"/>
            <a:ext cx="9906000" cy="1569660"/>
          </a:xfrm>
          <a:prstGeom prst="rect">
            <a:avLst/>
          </a:prstGeom>
        </p:spPr>
        <p:txBody>
          <a:bodyPr wrap="square">
            <a:spAutoFit/>
          </a:bodyPr>
          <a:lstStyle/>
          <a:p>
            <a:r>
              <a:rPr lang="fr-FR" sz="2400" dirty="0"/>
              <a:t>Les chaumards sont des pièces de fonte ou d’acier composés d’une semelle formant       une surface intérieure lisse et courbe sur laquelle glissent et sont guidées les    aussières du navire. Il existe une grande variété de chaumard</a:t>
            </a:r>
            <a:endParaRPr lang="en-US" sz="2400" dirty="0"/>
          </a:p>
        </p:txBody>
      </p:sp>
    </p:spTree>
    <p:extLst>
      <p:ext uri="{BB962C8B-B14F-4D97-AF65-F5344CB8AC3E}">
        <p14:creationId xmlns:p14="http://schemas.microsoft.com/office/powerpoint/2010/main" val="2901001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5242" y="116632"/>
            <a:ext cx="8122920" cy="1097790"/>
          </a:xfrm>
        </p:spPr>
        <p:txBody>
          <a:bodyPr>
            <a:normAutofit/>
          </a:bodyPr>
          <a:lstStyle/>
          <a:p>
            <a:endParaRPr lang="fr-FR" sz="8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87560" y="0"/>
            <a:ext cx="9993560" cy="6248400"/>
          </a:xfrm>
        </p:spPr>
        <p:txBody>
          <a:bodyPr>
            <a:noAutofit/>
          </a:bodyPr>
          <a:lstStyle/>
          <a:p>
            <a:pPr marL="82296" indent="0" fontAlgn="base">
              <a:buNone/>
            </a:pPr>
            <a:r>
              <a:rPr lang="fr-FR" sz="2800" b="1" dirty="0">
                <a:solidFill>
                  <a:srgbClr val="FF0000"/>
                </a:solidFill>
              </a:rPr>
              <a:t>LANCE AMARRE :</a:t>
            </a:r>
          </a:p>
          <a:p>
            <a:pPr marL="82296" indent="0">
              <a:buNone/>
            </a:pPr>
            <a:r>
              <a:rPr lang="fr-FR" sz="2800" dirty="0"/>
              <a:t>                       Au cours des différentes manœuvres (accostage au quai ou à couple remorquage)    pour les aussières d’un navire             vers les points fixes bittes, bollard), on utilise ce qu’on   appelle des lance-amarres.</a:t>
            </a:r>
          </a:p>
          <a:p>
            <a:pPr marL="82296" indent="0">
              <a:buNone/>
            </a:pPr>
            <a:r>
              <a:rPr lang="fr-FR" sz="2800" dirty="0"/>
              <a:t>On distingue deux sortes de lance-amarres : lance-amarre à mains pour courte distance (environ 10 à 15 mètres) ; </a:t>
            </a:r>
          </a:p>
          <a:p>
            <a:pPr marL="82296" indent="0">
              <a:buNone/>
            </a:pPr>
            <a:r>
              <a:rPr lang="fr-FR" sz="2800" dirty="0"/>
              <a:t>  Lance-amarre dont la ligne est lancée moyen d’un fusil porte-amarre pour grande distance (100 m environ). Le lance-amarre à main est plus en usage.</a:t>
            </a:r>
          </a:p>
          <a:p>
            <a:pPr marL="82296" indent="0" fontAlgn="base">
              <a:buNone/>
            </a:pPr>
            <a:r>
              <a:rPr lang="fr-FR" sz="2800" b="1" dirty="0"/>
              <a:t>                                                       </a:t>
            </a:r>
            <a:endParaRPr lang="fr-FR" sz="2800" dirty="0"/>
          </a:p>
          <a:p>
            <a:endParaRPr lang="fr-FR" sz="1800" dirty="0"/>
          </a:p>
        </p:txBody>
      </p:sp>
    </p:spTree>
    <p:extLst>
      <p:ext uri="{BB962C8B-B14F-4D97-AF65-F5344CB8AC3E}">
        <p14:creationId xmlns:p14="http://schemas.microsoft.com/office/powerpoint/2010/main" val="1016724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678163" cy="6572272"/>
          </a:xfrm>
        </p:spPr>
        <p:txBody>
          <a:bodyPr>
            <a:noAutofit/>
          </a:bodyPr>
          <a:lstStyle/>
          <a:p>
            <a:pPr marL="82296" indent="0" fontAlgn="base">
              <a:buNone/>
            </a:pPr>
            <a:r>
              <a:rPr lang="fr-FR" sz="2400" b="1" dirty="0">
                <a:solidFill>
                  <a:srgbClr val="FF0000"/>
                </a:solidFill>
              </a:rPr>
              <a:t>CAPELER PLUSIEURS AUSSIERES SUR UNE BITTE :</a:t>
            </a:r>
          </a:p>
          <a:p>
            <a:pPr marL="82296" indent="0">
              <a:buNone/>
            </a:pPr>
            <a:r>
              <a:rPr lang="fr-FR" sz="2400" dirty="0"/>
              <a:t>                       Permet de fixer les amarres de deux navires sur une même bitte et de pouvoir larguer l amarre q u on veut .         </a:t>
            </a:r>
          </a:p>
          <a:p>
            <a:endParaRPr lang="fr-FR" sz="2400" dirty="0"/>
          </a:p>
          <a:p>
            <a:endParaRPr lang="fr-FR" sz="2400" dirty="0"/>
          </a:p>
          <a:p>
            <a:pPr marL="82296" indent="0">
              <a:buNone/>
            </a:pPr>
            <a:r>
              <a:rPr lang="fr-FR" sz="2400" dirty="0"/>
              <a:t> </a:t>
            </a:r>
            <a:r>
              <a:rPr lang="fr-CI" sz="2400" b="1" dirty="0">
                <a:solidFill>
                  <a:srgbClr val="FF0000"/>
                </a:solidFill>
              </a:rPr>
              <a:t>LE MAT DE CHARGE OU CORNE :</a:t>
            </a:r>
            <a:endParaRPr lang="fr-FR" sz="2400" b="1" dirty="0">
              <a:solidFill>
                <a:srgbClr val="FF0000"/>
              </a:solidFill>
            </a:endParaRPr>
          </a:p>
          <a:p>
            <a:pPr marL="82296" indent="0">
              <a:buNone/>
            </a:pPr>
            <a:r>
              <a:rPr lang="fr-CI" sz="2400" dirty="0"/>
              <a:t>                   </a:t>
            </a:r>
            <a:r>
              <a:rPr lang="fr-FR" sz="2400" dirty="0"/>
              <a:t>Le mât de charge est articulé sur un mât au moyen d'un vis-de-mulet. Il est possible de le manœuvrer verticalement (apiquer) à l'aide de câbles appelés martinets (2), enroulés sur des treuils dits d'apiquage (6). Le mât de charge est maintenu de chaque bord par des câbles appelés gardes ou fausses gardes</a:t>
            </a:r>
          </a:p>
          <a:p>
            <a:pPr lvl="0" algn="just"/>
            <a:endParaRPr lang="fr-FR" sz="2400" dirty="0" smtClean="0">
              <a:latin typeface="Arial Rounded MT Bold" pitchFamily="34" charset="0"/>
            </a:endParaRPr>
          </a:p>
        </p:txBody>
      </p:sp>
    </p:spTree>
    <p:extLst>
      <p:ext uri="{BB962C8B-B14F-4D97-AF65-F5344CB8AC3E}">
        <p14:creationId xmlns:p14="http://schemas.microsoft.com/office/powerpoint/2010/main" val="1466277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7391" y="6535016"/>
            <a:ext cx="8122920" cy="4800600"/>
          </a:xfrm>
        </p:spPr>
        <p:txBody>
          <a:bodyPr>
            <a:normAutofit/>
          </a:bodyPr>
          <a:lstStyle/>
          <a:p>
            <a:endParaRPr lang="fr-FR" sz="800" dirty="0"/>
          </a:p>
        </p:txBody>
      </p:sp>
      <p:sp>
        <p:nvSpPr>
          <p:cNvPr id="3" name="Rectangle 2"/>
          <p:cNvSpPr/>
          <p:nvPr/>
        </p:nvSpPr>
        <p:spPr>
          <a:xfrm>
            <a:off x="0" y="50180"/>
            <a:ext cx="9906000" cy="5489836"/>
          </a:xfrm>
          <a:prstGeom prst="rect">
            <a:avLst/>
          </a:prstGeom>
        </p:spPr>
        <p:txBody>
          <a:bodyPr wrap="square">
            <a:spAutoFit/>
          </a:bodyPr>
          <a:lstStyle/>
          <a:p>
            <a:pPr>
              <a:lnSpc>
                <a:spcPct val="106000"/>
              </a:lnSpc>
              <a:spcAft>
                <a:spcPts val="800"/>
              </a:spcAft>
            </a:pPr>
            <a:r>
              <a:rPr lang="fr-FR"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GREEMENT </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MAT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Ensemble des accessoires d’un mat de charge /Poulie : Croc : Emersion ; Câble d’acier</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BOSSOIR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Est un dispositif de levage utilisé sur les navires pour hisser, débordé, affaler une annexe, une ancre,     une embarcation de sauvetage</a:t>
            </a: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POULIE :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La </a:t>
            </a: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poulie est un appareil simple qui permet de changer la direction de l’effort la force exercée ou requise pour déplacer une charge</a:t>
            </a:r>
            <a:endParaRPr lang="fr-FR" sz="2400" dirty="0"/>
          </a:p>
        </p:txBody>
      </p:sp>
      <p:sp>
        <p:nvSpPr>
          <p:cNvPr id="4" name="Rectangle 3"/>
          <p:cNvSpPr/>
          <p:nvPr/>
        </p:nvSpPr>
        <p:spPr>
          <a:xfrm flipV="1">
            <a:off x="2936776" y="6093295"/>
            <a:ext cx="2664296" cy="373500"/>
          </a:xfrm>
          <a:prstGeom prst="rect">
            <a:avLst/>
          </a:prstGeom>
        </p:spPr>
        <p:txBody>
          <a:bodyPr wrap="square">
            <a:spAutoFit/>
          </a:bodyPr>
          <a:lstStyle/>
          <a:p>
            <a:pPr>
              <a:lnSpc>
                <a:spcPct val="106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78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800" u="sng" dirty="0" smtClean="0">
                <a:solidFill>
                  <a:srgbClr val="FF0000"/>
                </a:solidFill>
                <a:latin typeface="Arial Rounded MT Bold" pitchFamily="34" charset="0"/>
              </a:rPr>
              <a:t>TERMES DE MOUILLAGE</a:t>
            </a:r>
            <a:endParaRPr lang="fr-FR" sz="800" dirty="0"/>
          </a:p>
        </p:txBody>
      </p:sp>
      <p:sp>
        <p:nvSpPr>
          <p:cNvPr id="3" name="Espace réservé du contenu 2"/>
          <p:cNvSpPr>
            <a:spLocks noGrp="1"/>
          </p:cNvSpPr>
          <p:nvPr>
            <p:ph idx="1"/>
          </p:nvPr>
        </p:nvSpPr>
        <p:spPr>
          <a:xfrm>
            <a:off x="1238224" y="1447800"/>
            <a:ext cx="8439938" cy="5195910"/>
          </a:xfrm>
        </p:spPr>
        <p:txBody>
          <a:bodyPr>
            <a:noAutofit/>
          </a:bodyPr>
          <a:lstStyle/>
          <a:p>
            <a:pPr lvl="0" algn="just">
              <a:buNone/>
            </a:pPr>
            <a:r>
              <a:rPr lang="fr-FR" sz="2400" i="1" dirty="0" smtClean="0">
                <a:latin typeface="Arial" pitchFamily="34" charset="0"/>
                <a:cs typeface="Arial" pitchFamily="34" charset="0"/>
              </a:rPr>
              <a:t>	</a:t>
            </a:r>
            <a:endParaRPr lang="fr-FR" sz="2400" dirty="0" smtClean="0">
              <a:latin typeface="Arial" pitchFamily="34" charset="0"/>
              <a:cs typeface="Arial" pitchFamily="34" charset="0"/>
            </a:endParaRPr>
          </a:p>
        </p:txBody>
      </p:sp>
      <p:sp>
        <p:nvSpPr>
          <p:cNvPr id="4" name="Rectangle 3"/>
          <p:cNvSpPr/>
          <p:nvPr/>
        </p:nvSpPr>
        <p:spPr>
          <a:xfrm>
            <a:off x="-159568" y="0"/>
            <a:ext cx="10087910" cy="4898970"/>
          </a:xfrm>
          <a:prstGeom prst="rect">
            <a:avLst/>
          </a:prstGeom>
        </p:spPr>
        <p:txBody>
          <a:bodyPr wrap="square">
            <a:spAutoFit/>
          </a:bodyPr>
          <a:lstStyle/>
          <a:p>
            <a:pPr>
              <a:lnSpc>
                <a:spcPct val="106000"/>
              </a:lnSpc>
              <a:spcAft>
                <a:spcPts val="800"/>
              </a:spcAft>
              <a:tabLst>
                <a:tab pos="2151380" algn="l"/>
              </a:tabLst>
            </a:pP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CARTAHU SIMPLE OU DOUBLE :</a:t>
            </a:r>
            <a:endParaRPr lang="fr-FR" sz="28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457200" algn="l"/>
              </a:tabLst>
            </a:pPr>
            <a:r>
              <a:rPr lang="fr-F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Est un filin utilisé sur les navires, pour manœuvrer des charges lourdes. Il fait partie du gréement des mâts de charge et supporte directement la charge, une de extrémités est fixée au tambour d`un treuil hydraulique ou électrique et s`enroule sur ce dernier</a:t>
            </a:r>
            <a:endParaRPr lang="fr-FR" sz="2800" dirty="0">
              <a:latin typeface="Times New Roman" panose="02020603050405020304" pitchFamily="18" charset="0"/>
              <a:ea typeface="Times New Roman" panose="02020603050405020304" pitchFamily="18" charset="0"/>
            </a:endParaRPr>
          </a:p>
          <a:p>
            <a:pPr algn="just">
              <a:spcAft>
                <a:spcPts val="0"/>
              </a:spcAft>
              <a:tabLst>
                <a:tab pos="457200" algn="l"/>
              </a:tabLst>
            </a:pPr>
            <a:r>
              <a:rPr lang="fr-FR"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TREUIL :</a:t>
            </a:r>
            <a:endParaRPr lang="fr-FR" sz="2800" b="1" dirty="0">
              <a:latin typeface="Times New Roman" panose="02020603050405020304" pitchFamily="18" charset="0"/>
              <a:ea typeface="Times New Roman" panose="02020603050405020304" pitchFamily="18" charset="0"/>
            </a:endParaRPr>
          </a:p>
          <a:p>
            <a:pPr algn="just">
              <a:spcAft>
                <a:spcPts val="0"/>
              </a:spcAft>
              <a:tabLst>
                <a:tab pos="457200" algn="l"/>
              </a:tabLst>
            </a:pPr>
            <a:r>
              <a:rPr lang="fr-FR" sz="2800" dirty="0">
                <a:solidFill>
                  <a:srgbClr val="000000"/>
                </a:solidFill>
                <a:latin typeface="Times New Roman" panose="02020603050405020304" pitchFamily="18" charset="0"/>
                <a:ea typeface="Times New Roman" panose="02020603050405020304" pitchFamily="18" charset="0"/>
              </a:rPr>
              <a:t> </a:t>
            </a:r>
            <a:endParaRPr lang="fr-FR" sz="2800" dirty="0">
              <a:latin typeface="Times New Roman" panose="02020603050405020304" pitchFamily="18" charset="0"/>
              <a:ea typeface="Times New Roman" panose="02020603050405020304" pitchFamily="18" charset="0"/>
            </a:endParaRPr>
          </a:p>
          <a:p>
            <a:pPr algn="just">
              <a:spcAft>
                <a:spcPts val="0"/>
              </a:spcAft>
              <a:tabLst>
                <a:tab pos="457200" algn="l"/>
              </a:tabLst>
            </a:pPr>
            <a:r>
              <a:rPr lang="fr-FR" sz="2800" dirty="0">
                <a:solidFill>
                  <a:srgbClr val="000000"/>
                </a:solidFill>
                <a:latin typeface="Times New Roman" panose="02020603050405020304" pitchFamily="18" charset="0"/>
                <a:ea typeface="Times New Roman" panose="02020603050405020304" pitchFamily="18" charset="0"/>
              </a:rPr>
              <a:t>            </a:t>
            </a:r>
            <a:r>
              <a:rPr lang="fr-FR" sz="2800" dirty="0" smtClean="0">
                <a:solidFill>
                  <a:srgbClr val="000000"/>
                </a:solidFill>
                <a:latin typeface="Times New Roman" panose="02020603050405020304" pitchFamily="18" charset="0"/>
                <a:ea typeface="Times New Roman" panose="02020603050405020304" pitchFamily="18" charset="0"/>
              </a:rPr>
              <a:t>Le </a:t>
            </a:r>
            <a:r>
              <a:rPr lang="fr-FR" sz="2800" dirty="0">
                <a:solidFill>
                  <a:srgbClr val="000000"/>
                </a:solidFill>
                <a:latin typeface="Times New Roman" panose="02020603050405020304" pitchFamily="18" charset="0"/>
                <a:ea typeface="Times New Roman" panose="02020603050405020304" pitchFamily="18" charset="0"/>
              </a:rPr>
              <a:t>treuil est un appareil de levage destine à lever des charges via un câble, qui s’enroule autour d'un cylindre horizontal.</a:t>
            </a:r>
            <a:endParaRPr lang="fr-FR" sz="2800" dirty="0">
              <a:latin typeface="Times New Roman" panose="02020603050405020304" pitchFamily="18" charset="0"/>
              <a:ea typeface="Times New Roman" panose="02020603050405020304" pitchFamily="18" charset="0"/>
            </a:endParaRPr>
          </a:p>
          <a:p>
            <a:pPr algn="just">
              <a:spcAft>
                <a:spcPts val="0"/>
              </a:spcAft>
              <a:tabLst>
                <a:tab pos="457200" algn="l"/>
              </a:tabLst>
            </a:pPr>
            <a:r>
              <a:rPr lang="fr-FR" sz="2400" dirty="0">
                <a:solidFill>
                  <a:srgbClr val="000000"/>
                </a:solidFill>
                <a:latin typeface="Times New Roman" panose="02020603050405020304" pitchFamily="18" charset="0"/>
                <a:ea typeface="Times New Roman" panose="02020603050405020304" pitchFamily="18" charset="0"/>
              </a:rPr>
              <a:t> </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490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678163" cy="6572272"/>
          </a:xfrm>
        </p:spPr>
        <p:txBody>
          <a:bodyPr>
            <a:noAutofit/>
          </a:bodyPr>
          <a:lstStyle/>
          <a:p>
            <a:pPr algn="just">
              <a:tabLst>
                <a:tab pos="457200" algn="l"/>
              </a:tabLst>
            </a:pPr>
            <a:r>
              <a:rPr lang="fr-FR"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MANŒUVRE DORMANTE :</a:t>
            </a:r>
            <a:endParaRPr lang="fr-FR" sz="2800" b="1" dirty="0">
              <a:latin typeface="Times New Roman" panose="02020603050405020304" pitchFamily="18" charset="0"/>
              <a:ea typeface="Times New Roman" panose="02020603050405020304" pitchFamily="18" charset="0"/>
            </a:endParaRPr>
          </a:p>
          <a:p>
            <a:pPr algn="just">
              <a:tabLst>
                <a:tab pos="457200" algn="l"/>
              </a:tabLst>
            </a:pPr>
            <a:r>
              <a:rPr lang="fr-FR" sz="2800" dirty="0">
                <a:solidFill>
                  <a:srgbClr val="000000"/>
                </a:solidFill>
                <a:latin typeface="Times New Roman" panose="02020603050405020304" pitchFamily="18" charset="0"/>
                <a:ea typeface="Times New Roman" panose="02020603050405020304" pitchFamily="18" charset="0"/>
              </a:rPr>
              <a:t> </a:t>
            </a:r>
            <a:endParaRPr lang="fr-FR" sz="2800" dirty="0">
              <a:latin typeface="Times New Roman" panose="02020603050405020304" pitchFamily="18" charset="0"/>
              <a:ea typeface="Times New Roman" panose="02020603050405020304" pitchFamily="18" charset="0"/>
            </a:endParaRPr>
          </a:p>
          <a:p>
            <a:pPr marL="0" indent="0" algn="just">
              <a:lnSpc>
                <a:spcPct val="106000"/>
              </a:lnSpc>
              <a:spcAft>
                <a:spcPts val="800"/>
              </a:spcAft>
              <a:buNone/>
            </a:pPr>
            <a:r>
              <a:rPr lang="fr-FR"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On </a:t>
            </a:r>
            <a:r>
              <a:rPr lang="fr-FR"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appelle le gréement dormant toutes les parties du gréement qui ne sont pas censées bouger. Il est divisé en deux parties : longitudinal et latéral. Les espars comme le mât n'entrent pas dans le gréement dormant</a:t>
            </a:r>
            <a:endParaRPr lang="fr-FR" sz="2800" dirty="0">
              <a:latin typeface="Times New Roman" panose="02020603050405020304" pitchFamily="18" charset="0"/>
              <a:ea typeface="Times New Roman" panose="02020603050405020304" pitchFamily="18" charset="0"/>
            </a:endParaRPr>
          </a:p>
          <a:p>
            <a:pPr algn="just">
              <a:lnSpc>
                <a:spcPct val="106000"/>
              </a:lnSpc>
              <a:spcAft>
                <a:spcPts val="800"/>
              </a:spcAft>
            </a:pPr>
            <a:r>
              <a:rPr lang="fr-FR"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MARTINET :</a:t>
            </a:r>
            <a:endParaRPr lang="fr-FR" sz="2800" b="1" dirty="0">
              <a:latin typeface="Times New Roman" panose="02020603050405020304" pitchFamily="18" charset="0"/>
              <a:ea typeface="Times New Roman" panose="02020603050405020304" pitchFamily="18" charset="0"/>
            </a:endParaRPr>
          </a:p>
          <a:p>
            <a:pPr marL="0" indent="0">
              <a:lnSpc>
                <a:spcPct val="106000"/>
              </a:lnSpc>
              <a:spcAft>
                <a:spcPts val="800"/>
              </a:spcAft>
              <a:buNone/>
              <a:tabLst>
                <a:tab pos="962025" algn="l"/>
              </a:tabLst>
            </a:pPr>
            <a:r>
              <a:rPr lang="fr-FR" sz="2800" dirty="0" smtClean="0">
                <a:solidFill>
                  <a:srgbClr val="000000"/>
                </a:solidFill>
                <a:latin typeface="Calibri" panose="020F0502020204030204" pitchFamily="34" charset="0"/>
                <a:ea typeface="Calibri" panose="020F0502020204030204" pitchFamily="34" charset="0"/>
              </a:rPr>
              <a:t>Câble </a:t>
            </a:r>
            <a:r>
              <a:rPr lang="fr-FR" sz="2800" dirty="0">
                <a:solidFill>
                  <a:srgbClr val="000000"/>
                </a:solidFill>
                <a:latin typeface="Calibri" panose="020F0502020204030204" pitchFamily="34" charset="0"/>
                <a:ea typeface="Calibri" panose="020F0502020204030204" pitchFamily="34" charset="0"/>
              </a:rPr>
              <a:t>qui sert d apiquage du mat de charge</a:t>
            </a:r>
            <a:endParaRPr lang="fr-FR" sz="2800" dirty="0">
              <a:latin typeface="Times New Roman" panose="02020603050405020304" pitchFamily="18" charset="0"/>
              <a:ea typeface="Times New Roman" panose="02020603050405020304" pitchFamily="18" charset="0"/>
            </a:endParaRPr>
          </a:p>
          <a:p>
            <a:pPr lvl="0" algn="just"/>
            <a:endParaRPr lang="fr-FR" sz="800" dirty="0" smtClean="0">
              <a:latin typeface="Arial Rounded MT Bold" pitchFamily="34" charset="0"/>
            </a:endParaRPr>
          </a:p>
        </p:txBody>
      </p:sp>
    </p:spTree>
    <p:extLst>
      <p:ext uri="{BB962C8B-B14F-4D97-AF65-F5344CB8AC3E}">
        <p14:creationId xmlns:p14="http://schemas.microsoft.com/office/powerpoint/2010/main" val="736848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568" y="0"/>
            <a:ext cx="9837730" cy="6643710"/>
          </a:xfrm>
        </p:spPr>
        <p:txBody>
          <a:bodyPr>
            <a:noAutofit/>
          </a:bodyPr>
          <a:lstStyle/>
          <a:p>
            <a:pPr marL="82296" indent="0">
              <a:buNone/>
            </a:pPr>
            <a:r>
              <a:rPr lang="fr-FR" sz="2800" b="1" dirty="0">
                <a:solidFill>
                  <a:srgbClr val="FF0000"/>
                </a:solidFill>
              </a:rPr>
              <a:t>TREUIL D APIQUAGE :</a:t>
            </a:r>
          </a:p>
          <a:p>
            <a:pPr marL="82296" indent="0">
              <a:buNone/>
            </a:pPr>
            <a:r>
              <a:rPr lang="fr-FR" sz="2800" dirty="0"/>
              <a:t>             </a:t>
            </a:r>
            <a:r>
              <a:rPr lang="fr-FR" sz="2800" dirty="0" smtClean="0"/>
              <a:t>Treuil </a:t>
            </a:r>
            <a:r>
              <a:rPr lang="fr-FR" sz="2800" dirty="0"/>
              <a:t>sur lequel est enrouler le câble d apiquage </a:t>
            </a:r>
          </a:p>
          <a:p>
            <a:pPr marL="82296" indent="0">
              <a:buNone/>
            </a:pPr>
            <a:r>
              <a:rPr lang="fr-FR" sz="2800" b="1" dirty="0">
                <a:solidFill>
                  <a:srgbClr val="FF0000"/>
                </a:solidFill>
              </a:rPr>
              <a:t>PALAN :</a:t>
            </a:r>
          </a:p>
          <a:p>
            <a:pPr marL="82296" indent="0">
              <a:buNone/>
            </a:pPr>
            <a:r>
              <a:rPr lang="fr-FR" sz="2800" dirty="0"/>
              <a:t>            </a:t>
            </a:r>
            <a:r>
              <a:rPr lang="fr-FR" sz="2800" dirty="0" smtClean="0"/>
              <a:t>Appareille qui sert a soulager les charges</a:t>
            </a:r>
            <a:endParaRPr lang="fr-FR" sz="2800" dirty="0"/>
          </a:p>
          <a:p>
            <a:pPr marL="82296" indent="0">
              <a:buNone/>
            </a:pPr>
            <a:r>
              <a:rPr lang="fr-FR" sz="2800" dirty="0"/>
              <a:t> </a:t>
            </a:r>
          </a:p>
          <a:p>
            <a:pPr marL="82296" indent="0">
              <a:buNone/>
            </a:pPr>
            <a:r>
              <a:rPr lang="fr-FR" sz="2800" b="1" dirty="0">
                <a:solidFill>
                  <a:srgbClr val="FF0000"/>
                </a:solidFill>
              </a:rPr>
              <a:t>RIDOIR : </a:t>
            </a:r>
          </a:p>
          <a:p>
            <a:pPr marL="82296" indent="0">
              <a:buNone/>
            </a:pPr>
            <a:r>
              <a:rPr lang="fr-FR" sz="2800" dirty="0"/>
              <a:t>            </a:t>
            </a:r>
            <a:r>
              <a:rPr lang="fr-FR" sz="2800" dirty="0" smtClean="0"/>
              <a:t>Dispositif </a:t>
            </a:r>
            <a:r>
              <a:rPr lang="fr-FR" sz="2800" dirty="0"/>
              <a:t>permettant de fixer un câble a une partie fixe avec la possibilité de   régler la tension dudit </a:t>
            </a:r>
            <a:r>
              <a:rPr lang="fr-FR" sz="2800" dirty="0" smtClean="0"/>
              <a:t>câble.</a:t>
            </a:r>
          </a:p>
          <a:p>
            <a:pPr marL="82296" indent="0">
              <a:buNone/>
            </a:pPr>
            <a:r>
              <a:rPr lang="fr-FR" sz="2800" dirty="0" smtClean="0">
                <a:solidFill>
                  <a:srgbClr val="FF0000"/>
                </a:solidFill>
              </a:rPr>
              <a:t> </a:t>
            </a:r>
          </a:p>
          <a:p>
            <a:pPr marL="82296" indent="0">
              <a:buNone/>
            </a:pPr>
            <a:r>
              <a:rPr lang="fr-FR" sz="2800" b="1" dirty="0" smtClean="0">
                <a:solidFill>
                  <a:srgbClr val="FF0000"/>
                </a:solidFill>
              </a:rPr>
              <a:t>Enrouleur d aussière:</a:t>
            </a:r>
            <a:r>
              <a:rPr lang="fr-FR" sz="2800" dirty="0"/>
              <a:t> </a:t>
            </a:r>
          </a:p>
          <a:p>
            <a:pPr marL="82296" indent="0">
              <a:buNone/>
            </a:pPr>
            <a:r>
              <a:rPr lang="fr-FR" sz="2800" dirty="0"/>
              <a:t> </a:t>
            </a:r>
            <a:r>
              <a:rPr lang="fr-FR" sz="2800" dirty="0" smtClean="0"/>
              <a:t>            Raidir </a:t>
            </a:r>
            <a:r>
              <a:rPr lang="fr-FR" sz="2800" dirty="0"/>
              <a:t>les amarres pendant </a:t>
            </a:r>
            <a:r>
              <a:rPr lang="fr-FR" sz="2800" dirty="0" smtClean="0"/>
              <a:t>l’accostage d un navire</a:t>
            </a:r>
            <a:endParaRPr lang="fr-FR" sz="2800" dirty="0"/>
          </a:p>
          <a:p>
            <a:pPr algn="just">
              <a:lnSpc>
                <a:spcPct val="120000"/>
              </a:lnSpc>
            </a:pPr>
            <a:endParaRPr lang="fr-FR" sz="2800" dirty="0" smtClean="0">
              <a:latin typeface="Arial" pitchFamily="34" charset="0"/>
              <a:cs typeface="Arial" pitchFamily="34" charset="0"/>
            </a:endParaRPr>
          </a:p>
        </p:txBody>
      </p:sp>
    </p:spTree>
    <p:extLst>
      <p:ext uri="{BB962C8B-B14F-4D97-AF65-F5344CB8AC3E}">
        <p14:creationId xmlns:p14="http://schemas.microsoft.com/office/powerpoint/2010/main" val="351034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678163" cy="6286544"/>
          </a:xfrm>
        </p:spPr>
        <p:txBody>
          <a:bodyPr>
            <a:noAutofit/>
          </a:bodyPr>
          <a:lstStyle/>
          <a:p>
            <a:pPr marL="82296" indent="0">
              <a:buNone/>
            </a:pPr>
            <a:r>
              <a:rPr lang="fr-FR" sz="2800" b="1" dirty="0">
                <a:solidFill>
                  <a:srgbClr val="FF0000"/>
                </a:solidFill>
              </a:rPr>
              <a:t>LA GRUE :   </a:t>
            </a:r>
          </a:p>
          <a:p>
            <a:pPr marL="82296" indent="0">
              <a:buNone/>
            </a:pPr>
            <a:r>
              <a:rPr lang="fr-FR" sz="2800" dirty="0"/>
              <a:t>               Les GRUES des navires sont installées en permanence pour un large éventail d’application, de la manutention de marchandise en vrac au levage des charges lourdes. </a:t>
            </a:r>
          </a:p>
          <a:p>
            <a:pPr marL="82296" indent="0">
              <a:buNone/>
            </a:pPr>
            <a:r>
              <a:rPr lang="fr-FR" sz="2800" b="1" dirty="0">
                <a:solidFill>
                  <a:srgbClr val="FF0000"/>
                </a:solidFill>
              </a:rPr>
              <a:t>COSSE :           </a:t>
            </a:r>
          </a:p>
          <a:p>
            <a:pPr marL="82296" indent="0">
              <a:buNone/>
            </a:pPr>
            <a:r>
              <a:rPr lang="fr-FR" sz="2800" dirty="0"/>
              <a:t>             Un COSSE est une pièce métallique qui protège la boucle d’un câble d’acier lorsque l’on fabrique une </a:t>
            </a:r>
            <a:r>
              <a:rPr lang="fr-FR" sz="2800" dirty="0" smtClean="0"/>
              <a:t>élingue.</a:t>
            </a:r>
          </a:p>
          <a:p>
            <a:pPr marL="82296" indent="0">
              <a:buNone/>
            </a:pPr>
            <a:r>
              <a:rPr lang="fr-FR" sz="2800" b="1" dirty="0" smtClean="0">
                <a:solidFill>
                  <a:srgbClr val="FF0000"/>
                </a:solidFill>
              </a:rPr>
              <a:t>Guindeau:</a:t>
            </a:r>
          </a:p>
          <a:p>
            <a:pPr marL="82296" indent="0">
              <a:buNone/>
            </a:pPr>
            <a:r>
              <a:rPr lang="fr-FR" sz="2800" dirty="0" smtClean="0">
                <a:solidFill>
                  <a:schemeClr val="tx1"/>
                </a:solidFill>
              </a:rPr>
              <a:t>Appareille qui sert a mouiller l ancre et virer les aussières</a:t>
            </a:r>
          </a:p>
          <a:p>
            <a:pPr marL="82296" indent="0">
              <a:buNone/>
            </a:pPr>
            <a:endParaRPr lang="fr-FR" sz="800" dirty="0">
              <a:solidFill>
                <a:schemeClr val="tx1"/>
              </a:solidFill>
            </a:endParaRPr>
          </a:p>
          <a:p>
            <a:pPr marL="82296" indent="0">
              <a:buNone/>
            </a:pPr>
            <a:r>
              <a:rPr lang="fr-FR" sz="800" dirty="0"/>
              <a:t> </a:t>
            </a:r>
          </a:p>
          <a:p>
            <a:pPr lvl="0" algn="just"/>
            <a:endParaRPr lang="fr-FR" sz="800" dirty="0" smtClean="0">
              <a:latin typeface="Arial Rounded MT Bold" pitchFamily="34" charset="0"/>
            </a:endParaRPr>
          </a:p>
        </p:txBody>
      </p:sp>
    </p:spTree>
    <p:extLst>
      <p:ext uri="{BB962C8B-B14F-4D97-AF65-F5344CB8AC3E}">
        <p14:creationId xmlns:p14="http://schemas.microsoft.com/office/powerpoint/2010/main" val="222685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solidFill>
                <a:srgbClr val="FF0000"/>
              </a:solidFill>
            </a:endParaRPr>
          </a:p>
        </p:txBody>
      </p:sp>
      <p:sp>
        <p:nvSpPr>
          <p:cNvPr id="3" name="Espace réservé du contenu 2"/>
          <p:cNvSpPr>
            <a:spLocks noGrp="1"/>
          </p:cNvSpPr>
          <p:nvPr>
            <p:ph idx="1"/>
          </p:nvPr>
        </p:nvSpPr>
        <p:spPr/>
        <p:txBody>
          <a:bodyPr>
            <a:normAutofit/>
          </a:bodyPr>
          <a:lstStyle/>
          <a:p>
            <a:pPr lvl="0" algn="just">
              <a:lnSpc>
                <a:spcPct val="120000"/>
              </a:lnSpc>
              <a:buNone/>
            </a:pPr>
            <a:r>
              <a:rPr lang="fr-FR" dirty="0" smtClean="0">
                <a:latin typeface="Arial" pitchFamily="34" charset="0"/>
                <a:cs typeface="Arial" pitchFamily="34" charset="0"/>
              </a:rPr>
              <a:t>	</a:t>
            </a:r>
            <a:endParaRPr lang="fr-FR" dirty="0">
              <a:latin typeface="Arial" pitchFamily="34" charset="0"/>
              <a:cs typeface="Arial" pitchFamily="34" charset="0"/>
            </a:endParaRPr>
          </a:p>
        </p:txBody>
      </p:sp>
      <p:sp>
        <p:nvSpPr>
          <p:cNvPr id="4" name="Rectangle 3"/>
          <p:cNvSpPr/>
          <p:nvPr/>
        </p:nvSpPr>
        <p:spPr>
          <a:xfrm>
            <a:off x="0" y="1772815"/>
            <a:ext cx="9906000" cy="4692823"/>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200" b="1" dirty="0" smtClean="0">
                <a:latin typeface="Calibri" panose="020F0502020204030204" pitchFamily="34" charset="0"/>
                <a:ea typeface="Calibri" panose="020F0502020204030204" pitchFamily="34" charset="0"/>
                <a:cs typeface="Times New Roman" panose="02020603050405020304" pitchFamily="18" charset="0"/>
              </a:rPr>
              <a:t>                              DEUXIEME </a:t>
            </a:r>
            <a:r>
              <a:rPr lang="fr-FR" sz="3200" b="1" dirty="0">
                <a:latin typeface="Calibri" panose="020F0502020204030204" pitchFamily="34" charset="0"/>
                <a:ea typeface="Calibri" panose="020F0502020204030204" pitchFamily="34" charset="0"/>
                <a:cs typeface="Times New Roman" panose="02020603050405020304" pitchFamily="18" charset="0"/>
              </a:rPr>
              <a:t>PARTIE </a:t>
            </a:r>
            <a:r>
              <a:rPr lang="fr-FR" sz="3200" b="1" dirty="0" smtClean="0">
                <a:latin typeface="Calibri" panose="020F0502020204030204" pitchFamily="34" charset="0"/>
                <a:ea typeface="Calibri" panose="020F0502020204030204" pitchFamily="34"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281430" algn="l"/>
              </a:tabLst>
            </a:pPr>
            <a:r>
              <a:rPr lang="fr-FR" sz="3200" dirty="0">
                <a:latin typeface="Calibri" panose="020F0502020204030204" pitchFamily="34" charset="0"/>
                <a:ea typeface="Calibri" panose="020F0502020204030204" pitchFamily="34" charset="0"/>
                <a:cs typeface="Times New Roman" panose="02020603050405020304" pitchFamily="18" charset="0"/>
              </a:rPr>
              <a:t>	EQUIPEMENTS DE MANUTENTION ET </a:t>
            </a:r>
            <a:r>
              <a:rPr lang="fr-FR" sz="3200" dirty="0" smtClean="0">
                <a:latin typeface="Calibri" panose="020F0502020204030204" pitchFamily="34" charset="0"/>
                <a:ea typeface="Calibri" panose="020F0502020204030204" pitchFamily="34" charset="0"/>
                <a:cs typeface="Times New Roman" panose="02020603050405020304" pitchFamily="18" charset="0"/>
              </a:rPr>
              <a:t>LEURS </a:t>
            </a:r>
            <a:r>
              <a:rPr lang="fr-FR" sz="3200" dirty="0">
                <a:latin typeface="Calibri" panose="020F0502020204030204" pitchFamily="34" charset="0"/>
                <a:ea typeface="Calibri" panose="020F0502020204030204" pitchFamily="34" charset="0"/>
                <a:cs typeface="Times New Roman" panose="02020603050405020304" pitchFamily="18" charset="0"/>
              </a:rPr>
              <a:t>FONCTIONNEMENT </a:t>
            </a:r>
          </a:p>
          <a:p>
            <a:pPr>
              <a:lnSpc>
                <a:spcPct val="107000"/>
              </a:lnSpc>
              <a:spcAft>
                <a:spcPts val="800"/>
              </a:spcAft>
            </a:pPr>
            <a:r>
              <a:rPr lang="fr-FR" sz="3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115695" algn="l"/>
              </a:tabLst>
            </a:pPr>
            <a:r>
              <a:rPr lang="fr-FR" sz="3200" dirty="0" smtClean="0">
                <a:latin typeface="Calibri" panose="020F0502020204030204" pitchFamily="34" charset="0"/>
                <a:ea typeface="Calibri" panose="020F0502020204030204" pitchFamily="34"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115695" algn="l"/>
              </a:tabLst>
            </a:pPr>
            <a:r>
              <a:rPr lang="fr-FR" sz="3200" dirty="0">
                <a:latin typeface="Calibri" panose="020F0502020204030204" pitchFamily="34" charset="0"/>
                <a:ea typeface="Calibri" panose="020F0502020204030204" pitchFamily="34" charset="0"/>
                <a:cs typeface="Times New Roman" panose="02020603050405020304" pitchFamily="18" charset="0"/>
              </a:rPr>
              <a:t>       </a:t>
            </a:r>
            <a:r>
              <a:rPr lang="fr-FR" sz="3200" dirty="0" smtClean="0">
                <a:latin typeface="Calibri" panose="020F0502020204030204" pitchFamily="34" charset="0"/>
                <a:ea typeface="Calibri" panose="020F0502020204030204" pitchFamily="34" charset="0"/>
                <a:cs typeface="Times New Roman" panose="02020603050405020304" pitchFamily="18" charset="0"/>
              </a:rPr>
              <a:t>CHAPITRE 1:      </a:t>
            </a:r>
            <a:r>
              <a:rPr lang="fr-FR" sz="3200" dirty="0">
                <a:latin typeface="Calibri" panose="020F0502020204030204" pitchFamily="34" charset="0"/>
                <a:ea typeface="Calibri" panose="020F0502020204030204" pitchFamily="34" charset="0"/>
                <a:cs typeface="Times New Roman" panose="02020603050405020304" pitchFamily="18" charset="0"/>
              </a:rPr>
              <a:t>EQUIPEMENTS DE MANUTENTION</a:t>
            </a:r>
          </a:p>
          <a:p>
            <a:pPr>
              <a:lnSpc>
                <a:spcPct val="107000"/>
              </a:lnSpc>
              <a:spcAft>
                <a:spcPts val="800"/>
              </a:spcAft>
            </a:pPr>
            <a:r>
              <a:rPr lang="fr-FR" sz="3200" dirty="0">
                <a:latin typeface="Calibri" panose="020F0502020204030204" pitchFamily="34" charset="0"/>
                <a:ea typeface="Calibri" panose="020F0502020204030204" pitchFamily="34" charset="0"/>
                <a:cs typeface="Times New Roman" panose="02020603050405020304" pitchFamily="18"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708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solidFill>
                <a:srgbClr val="FF0000"/>
              </a:solidFill>
            </a:endParaRPr>
          </a:p>
        </p:txBody>
      </p:sp>
      <p:sp>
        <p:nvSpPr>
          <p:cNvPr id="3" name="Espace réservé du contenu 2"/>
          <p:cNvSpPr>
            <a:spLocks noGrp="1"/>
          </p:cNvSpPr>
          <p:nvPr>
            <p:ph idx="1"/>
          </p:nvPr>
        </p:nvSpPr>
        <p:spPr/>
        <p:txBody>
          <a:bodyPr>
            <a:normAutofit/>
          </a:bodyPr>
          <a:lstStyle/>
          <a:p>
            <a:pPr lvl="0" algn="just">
              <a:lnSpc>
                <a:spcPct val="120000"/>
              </a:lnSpc>
              <a:buNone/>
            </a:pPr>
            <a:r>
              <a:rPr lang="fr-FR" dirty="0" smtClean="0">
                <a:latin typeface="Arial" pitchFamily="34" charset="0"/>
                <a:cs typeface="Arial" pitchFamily="34" charset="0"/>
              </a:rPr>
              <a:t>	</a:t>
            </a:r>
            <a:endParaRPr lang="fr-FR" dirty="0">
              <a:latin typeface="Arial" pitchFamily="34" charset="0"/>
              <a:cs typeface="Arial" pitchFamily="34" charset="0"/>
            </a:endParaRPr>
          </a:p>
        </p:txBody>
      </p:sp>
      <p:sp>
        <p:nvSpPr>
          <p:cNvPr id="4" name="Rectangle 3"/>
          <p:cNvSpPr/>
          <p:nvPr/>
        </p:nvSpPr>
        <p:spPr>
          <a:xfrm>
            <a:off x="0" y="1772815"/>
            <a:ext cx="9906000" cy="4692823"/>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200" b="1" dirty="0" smtClean="0">
                <a:latin typeface="Calibri" panose="020F0502020204030204" pitchFamily="34" charset="0"/>
                <a:ea typeface="Calibri" panose="020F0502020204030204" pitchFamily="34" charset="0"/>
                <a:cs typeface="Times New Roman" panose="02020603050405020304" pitchFamily="18" charset="0"/>
              </a:rPr>
              <a:t>                              DEUXIEME </a:t>
            </a:r>
            <a:r>
              <a:rPr lang="fr-FR" sz="3200" b="1" dirty="0">
                <a:latin typeface="Calibri" panose="020F0502020204030204" pitchFamily="34" charset="0"/>
                <a:ea typeface="Calibri" panose="020F0502020204030204" pitchFamily="34" charset="0"/>
                <a:cs typeface="Times New Roman" panose="02020603050405020304" pitchFamily="18" charset="0"/>
              </a:rPr>
              <a:t>PARTIE </a:t>
            </a:r>
            <a:r>
              <a:rPr lang="fr-FR" sz="3200" b="1" dirty="0" smtClean="0">
                <a:latin typeface="Calibri" panose="020F0502020204030204" pitchFamily="34" charset="0"/>
                <a:ea typeface="Calibri" panose="020F0502020204030204" pitchFamily="34"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281430" algn="l"/>
              </a:tabLst>
            </a:pPr>
            <a:r>
              <a:rPr lang="fr-FR" sz="3200" dirty="0">
                <a:latin typeface="Calibri" panose="020F0502020204030204" pitchFamily="34" charset="0"/>
                <a:ea typeface="Calibri" panose="020F0502020204030204" pitchFamily="34" charset="0"/>
                <a:cs typeface="Times New Roman" panose="02020603050405020304" pitchFamily="18" charset="0"/>
              </a:rPr>
              <a:t>	EQUIPEMENTS DE MANUTENTION ET </a:t>
            </a:r>
            <a:r>
              <a:rPr lang="fr-FR" sz="3200" dirty="0" smtClean="0">
                <a:latin typeface="Calibri" panose="020F0502020204030204" pitchFamily="34" charset="0"/>
                <a:ea typeface="Calibri" panose="020F0502020204030204" pitchFamily="34" charset="0"/>
                <a:cs typeface="Times New Roman" panose="02020603050405020304" pitchFamily="18" charset="0"/>
              </a:rPr>
              <a:t>LEURS </a:t>
            </a:r>
            <a:r>
              <a:rPr lang="fr-FR" sz="3200" dirty="0">
                <a:latin typeface="Calibri" panose="020F0502020204030204" pitchFamily="34" charset="0"/>
                <a:ea typeface="Calibri" panose="020F0502020204030204" pitchFamily="34" charset="0"/>
                <a:cs typeface="Times New Roman" panose="02020603050405020304" pitchFamily="18" charset="0"/>
              </a:rPr>
              <a:t>FONCTIONNEMENT </a:t>
            </a:r>
          </a:p>
          <a:p>
            <a:pPr>
              <a:lnSpc>
                <a:spcPct val="107000"/>
              </a:lnSpc>
              <a:spcAft>
                <a:spcPts val="800"/>
              </a:spcAft>
            </a:pPr>
            <a:r>
              <a:rPr lang="fr-FR" sz="3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115695" algn="l"/>
              </a:tabLst>
            </a:pPr>
            <a:r>
              <a:rPr lang="fr-FR" sz="3200" dirty="0" smtClean="0">
                <a:latin typeface="Calibri" panose="020F0502020204030204" pitchFamily="34" charset="0"/>
                <a:ea typeface="Calibri" panose="020F0502020204030204" pitchFamily="34" charset="0"/>
                <a:cs typeface="Times New Roman" panose="02020603050405020304" pitchFamily="18" charset="0"/>
              </a:rPr>
              <a:t>    </a:t>
            </a: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115695" algn="l"/>
              </a:tabLst>
            </a:pPr>
            <a:r>
              <a:rPr lang="fr-FR" sz="3200" dirty="0">
                <a:latin typeface="Calibri" panose="020F0502020204030204" pitchFamily="34" charset="0"/>
                <a:ea typeface="Calibri" panose="020F0502020204030204" pitchFamily="34" charset="0"/>
                <a:cs typeface="Times New Roman" panose="02020603050405020304" pitchFamily="18" charset="0"/>
              </a:rPr>
              <a:t>       </a:t>
            </a:r>
            <a:r>
              <a:rPr lang="fr-FR" sz="3200" dirty="0" smtClean="0">
                <a:latin typeface="Calibri" panose="020F0502020204030204" pitchFamily="34" charset="0"/>
                <a:ea typeface="Calibri" panose="020F0502020204030204" pitchFamily="34" charset="0"/>
                <a:cs typeface="Times New Roman" panose="02020603050405020304" pitchFamily="18" charset="0"/>
              </a:rPr>
              <a:t>CHAPITRE 1:      </a:t>
            </a:r>
            <a:r>
              <a:rPr lang="fr-FR" sz="3200" dirty="0">
                <a:latin typeface="Calibri" panose="020F0502020204030204" pitchFamily="34" charset="0"/>
                <a:ea typeface="Calibri" panose="020F0502020204030204" pitchFamily="34" charset="0"/>
                <a:cs typeface="Times New Roman" panose="02020603050405020304" pitchFamily="18" charset="0"/>
              </a:rPr>
              <a:t>EQUIPEMENTS DE MANUTENTION</a:t>
            </a:r>
          </a:p>
          <a:p>
            <a:pPr>
              <a:lnSpc>
                <a:spcPct val="107000"/>
              </a:lnSpc>
              <a:spcAft>
                <a:spcPts val="800"/>
              </a:spcAft>
            </a:pPr>
            <a:r>
              <a:rPr lang="fr-FR" sz="3200" dirty="0">
                <a:latin typeface="Calibri" panose="020F0502020204030204" pitchFamily="34" charset="0"/>
                <a:ea typeface="Calibri" panose="020F0502020204030204" pitchFamily="34" charset="0"/>
                <a:cs typeface="Times New Roman" panose="02020603050405020304" pitchFamily="18"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46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2610" y="0"/>
            <a:ext cx="8122920" cy="1143000"/>
          </a:xfrm>
        </p:spPr>
        <p:txBody>
          <a:bodyPr>
            <a:normAutofit/>
          </a:bodyPr>
          <a:lstStyle/>
          <a:p>
            <a:endParaRPr lang="fr-FR" sz="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166786" y="1052736"/>
            <a:ext cx="8427618" cy="5448098"/>
          </a:xfrm>
        </p:spPr>
        <p:txBody>
          <a:bodyPr>
            <a:noAutofit/>
          </a:bodyPr>
          <a:lstStyle/>
          <a:p>
            <a:pPr>
              <a:buNone/>
            </a:pPr>
            <a:r>
              <a:rPr lang="fr-FR" sz="500" dirty="0" smtClean="0"/>
              <a:t>	</a:t>
            </a:r>
            <a:endParaRPr lang="fr-FR" sz="2000" dirty="0"/>
          </a:p>
        </p:txBody>
      </p:sp>
      <p:sp>
        <p:nvSpPr>
          <p:cNvPr id="4" name="Rectangle 2"/>
          <p:cNvSpPr>
            <a:spLocks noChangeArrowheads="1"/>
          </p:cNvSpPr>
          <p:nvPr/>
        </p:nvSpPr>
        <p:spPr bwMode="auto">
          <a:xfrm>
            <a:off x="0" y="597587"/>
            <a:ext cx="81710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040C28"/>
                </a:solidFill>
                <a:effectLst/>
                <a:latin typeface="Arial" panose="020B0604020202020204" pitchFamily="34" charset="0"/>
                <a:ea typeface="Calibri" panose="020F0502020204030204" pitchFamily="34" charset="0"/>
                <a:cs typeface="Arial" panose="020B0604020202020204" pitchFamily="34" charset="0"/>
              </a:rPr>
              <a:t>.</a:t>
            </a:r>
            <a:r>
              <a:rPr kumimoji="0" lang="fr-FR" b="0" i="0" u="none" strike="noStrike" cap="none" normalizeH="0" baseline="0" dirty="0" smtClean="0">
                <a:ln>
                  <a:noFill/>
                </a:ln>
                <a:solidFill>
                  <a:srgbClr val="202124"/>
                </a:solidFill>
                <a:effectLst/>
                <a:latin typeface="Calibri" panose="020F0502020204030204" pitchFamily="34" charset="0"/>
                <a:ea typeface="Calibri" panose="020F0502020204030204" pitchFamily="34" charset="0"/>
                <a:cs typeface="Arial" panose="020B0604020202020204" pitchFamily="34" charset="0"/>
              </a:rPr>
              <a:t> </a:t>
            </a:r>
            <a:endParaRPr kumimoji="0" 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00472" y="5180096"/>
            <a:ext cx="93650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3713" algn="l"/>
              </a:tabLst>
              <a:defRPr>
                <a:solidFill>
                  <a:schemeClr val="tx1"/>
                </a:solidFill>
                <a:latin typeface="Arial" panose="020B0604020202020204" pitchFamily="34" charset="0"/>
              </a:defRPr>
            </a:lvl1pPr>
            <a:lvl2pPr eaLnBrk="0" fontAlgn="base" hangingPunct="0">
              <a:spcBef>
                <a:spcPct val="0"/>
              </a:spcBef>
              <a:spcAft>
                <a:spcPct val="0"/>
              </a:spcAft>
              <a:tabLst>
                <a:tab pos="493713" algn="l"/>
              </a:tabLst>
              <a:defRPr>
                <a:solidFill>
                  <a:schemeClr val="tx1"/>
                </a:solidFill>
                <a:latin typeface="Arial" panose="020B0604020202020204" pitchFamily="34" charset="0"/>
              </a:defRPr>
            </a:lvl2pPr>
            <a:lvl3pPr eaLnBrk="0" fontAlgn="base" hangingPunct="0">
              <a:spcBef>
                <a:spcPct val="0"/>
              </a:spcBef>
              <a:spcAft>
                <a:spcPct val="0"/>
              </a:spcAft>
              <a:tabLst>
                <a:tab pos="493713" algn="l"/>
              </a:tabLst>
              <a:defRPr>
                <a:solidFill>
                  <a:schemeClr val="tx1"/>
                </a:solidFill>
                <a:latin typeface="Arial" panose="020B0604020202020204" pitchFamily="34" charset="0"/>
              </a:defRPr>
            </a:lvl3pPr>
            <a:lvl4pPr eaLnBrk="0" fontAlgn="base" hangingPunct="0">
              <a:spcBef>
                <a:spcPct val="0"/>
              </a:spcBef>
              <a:spcAft>
                <a:spcPct val="0"/>
              </a:spcAft>
              <a:tabLst>
                <a:tab pos="493713" algn="l"/>
              </a:tabLst>
              <a:defRPr>
                <a:solidFill>
                  <a:schemeClr val="tx1"/>
                </a:solidFill>
                <a:latin typeface="Arial" panose="020B0604020202020204" pitchFamily="34" charset="0"/>
              </a:defRPr>
            </a:lvl4pPr>
            <a:lvl5pPr eaLnBrk="0" fontAlgn="base" hangingPunct="0">
              <a:spcBef>
                <a:spcPct val="0"/>
              </a:spcBef>
              <a:spcAft>
                <a:spcPct val="0"/>
              </a:spcAft>
              <a:tabLst>
                <a:tab pos="493713" algn="l"/>
              </a:tabLst>
              <a:defRPr>
                <a:solidFill>
                  <a:schemeClr val="tx1"/>
                </a:solidFill>
                <a:latin typeface="Arial" panose="020B0604020202020204" pitchFamily="34" charset="0"/>
              </a:defRPr>
            </a:lvl5pPr>
            <a:lvl6pPr eaLnBrk="0" fontAlgn="base" hangingPunct="0">
              <a:spcBef>
                <a:spcPct val="0"/>
              </a:spcBef>
              <a:spcAft>
                <a:spcPct val="0"/>
              </a:spcAft>
              <a:tabLst>
                <a:tab pos="493713" algn="l"/>
              </a:tabLst>
              <a:defRPr>
                <a:solidFill>
                  <a:schemeClr val="tx1"/>
                </a:solidFill>
                <a:latin typeface="Arial" panose="020B0604020202020204" pitchFamily="34" charset="0"/>
              </a:defRPr>
            </a:lvl6pPr>
            <a:lvl7pPr eaLnBrk="0" fontAlgn="base" hangingPunct="0">
              <a:spcBef>
                <a:spcPct val="0"/>
              </a:spcBef>
              <a:spcAft>
                <a:spcPct val="0"/>
              </a:spcAft>
              <a:tabLst>
                <a:tab pos="493713" algn="l"/>
              </a:tabLst>
              <a:defRPr>
                <a:solidFill>
                  <a:schemeClr val="tx1"/>
                </a:solidFill>
                <a:latin typeface="Arial" panose="020B0604020202020204" pitchFamily="34" charset="0"/>
              </a:defRPr>
            </a:lvl7pPr>
            <a:lvl8pPr eaLnBrk="0" fontAlgn="base" hangingPunct="0">
              <a:spcBef>
                <a:spcPct val="0"/>
              </a:spcBef>
              <a:spcAft>
                <a:spcPct val="0"/>
              </a:spcAft>
              <a:tabLst>
                <a:tab pos="493713" algn="l"/>
              </a:tabLst>
              <a:defRPr>
                <a:solidFill>
                  <a:schemeClr val="tx1"/>
                </a:solidFill>
                <a:latin typeface="Arial" panose="020B0604020202020204" pitchFamily="34" charset="0"/>
              </a:defRPr>
            </a:lvl8pPr>
            <a:lvl9pPr eaLnBrk="0" fontAlgn="base" hangingPunct="0">
              <a:spcBef>
                <a:spcPct val="0"/>
              </a:spcBef>
              <a:spcAft>
                <a:spcPct val="0"/>
              </a:spcAft>
              <a:tabLst>
                <a:tab pos="4937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3713" algn="l"/>
              </a:tabLst>
            </a:pPr>
            <a:r>
              <a:rPr kumimoji="0" lang="fr-F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3713" algn="l"/>
              </a:tabLst>
            </a:pPr>
            <a:r>
              <a:rPr kumimoji="0" lang="fr-F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dirty="0" smtClean="0">
              <a:ln>
                <a:noFill/>
              </a:ln>
              <a:solidFill>
                <a:schemeClr val="tx1"/>
              </a:solidFill>
              <a:effectLst/>
            </a:endParaRPr>
          </a:p>
        </p:txBody>
      </p:sp>
      <p:sp>
        <p:nvSpPr>
          <p:cNvPr id="7" name="Rectangle 6"/>
          <p:cNvSpPr/>
          <p:nvPr/>
        </p:nvSpPr>
        <p:spPr>
          <a:xfrm>
            <a:off x="171598" y="1988841"/>
            <a:ext cx="9245898" cy="646331"/>
          </a:xfrm>
          <a:prstGeom prst="rect">
            <a:avLst/>
          </a:prstGeom>
        </p:spPr>
        <p:txBody>
          <a:bodyPr wrap="square">
            <a:spAutoFit/>
          </a:bodyPr>
          <a:lstStyle/>
          <a:p>
            <a:r>
              <a:rPr lang="fr-FR" dirty="0">
                <a:solidFill>
                  <a:srgbClr val="E3E3E3"/>
                </a:solidFill>
                <a:latin typeface="Arial" panose="020B0604020202020204" pitchFamily="34" charset="0"/>
                <a:ea typeface="Times New Roman" panose="02020603050405020304" pitchFamily="18" charset="0"/>
              </a:rPr>
              <a:t>Voici votre épissure. Avec six torons, le diamètre sera plus important. Vous avez la possibilité de dégraisser l'épissure</a:t>
            </a:r>
            <a:endParaRPr lang="fr-FR" dirty="0"/>
          </a:p>
        </p:txBody>
      </p:sp>
      <p:pic>
        <p:nvPicPr>
          <p:cNvPr id="8" name="Content Placeholder 3" descr="C:\Users\DIALLO LASSINA\Pictures\mat de charge.png"/>
          <p:cNvPicPr/>
          <p:nvPr/>
        </p:nvPicPr>
        <p:blipFill>
          <a:blip r:embed="rId2">
            <a:extLst>
              <a:ext uri="{28A0092B-C50C-407E-A947-70E740481C1C}">
                <a14:useLocalDpi xmlns:a14="http://schemas.microsoft.com/office/drawing/2010/main" val="0"/>
              </a:ext>
            </a:extLst>
          </a:blip>
          <a:stretch>
            <a:fillRect/>
          </a:stretch>
        </p:blipFill>
        <p:spPr bwMode="auto">
          <a:xfrm>
            <a:off x="0" y="0"/>
            <a:ext cx="4448944" cy="6858000"/>
          </a:xfrm>
          <a:prstGeom prst="rect">
            <a:avLst/>
          </a:prstGeom>
          <a:noFill/>
          <a:ln>
            <a:noFill/>
          </a:ln>
        </p:spPr>
      </p:pic>
      <p:pic>
        <p:nvPicPr>
          <p:cNvPr id="9" name="Picture 8" descr="C:\Users\User\Pictures\ridoir.jpeg"/>
          <p:cNvPicPr/>
          <p:nvPr/>
        </p:nvPicPr>
        <p:blipFill>
          <a:blip r:embed="rId3">
            <a:extLst>
              <a:ext uri="{28A0092B-C50C-407E-A947-70E740481C1C}">
                <a14:useLocalDpi xmlns:a14="http://schemas.microsoft.com/office/drawing/2010/main" val="0"/>
              </a:ext>
            </a:extLst>
          </a:blip>
          <a:srcRect/>
          <a:stretch>
            <a:fillRect/>
          </a:stretch>
        </p:blipFill>
        <p:spPr bwMode="auto">
          <a:xfrm>
            <a:off x="4477818" y="-27384"/>
            <a:ext cx="5428182" cy="6857999"/>
          </a:xfrm>
          <a:prstGeom prst="rect">
            <a:avLst/>
          </a:prstGeom>
          <a:noFill/>
          <a:ln>
            <a:noFill/>
          </a:ln>
        </p:spPr>
      </p:pic>
      <p:sp>
        <p:nvSpPr>
          <p:cNvPr id="6" name="Rectangle 5"/>
          <p:cNvSpPr/>
          <p:nvPr/>
        </p:nvSpPr>
        <p:spPr>
          <a:xfrm>
            <a:off x="4346904" y="3244334"/>
            <a:ext cx="1736373" cy="523220"/>
          </a:xfrm>
          <a:prstGeom prst="rect">
            <a:avLst/>
          </a:prstGeom>
        </p:spPr>
        <p:txBody>
          <a:bodyPr wrap="none">
            <a:spAutoFit/>
          </a:bodyPr>
          <a:lstStyle/>
          <a:p>
            <a:pPr marL="82296" indent="0">
              <a:buNone/>
            </a:pPr>
            <a:r>
              <a:rPr lang="fr-FR" sz="2800" b="1" dirty="0">
                <a:solidFill>
                  <a:srgbClr val="FF0000"/>
                </a:solidFill>
              </a:rPr>
              <a:t>RIDOIR : </a:t>
            </a:r>
          </a:p>
        </p:txBody>
      </p:sp>
      <p:sp>
        <p:nvSpPr>
          <p:cNvPr id="10" name="Rectangle 9"/>
          <p:cNvSpPr/>
          <p:nvPr/>
        </p:nvSpPr>
        <p:spPr>
          <a:xfrm>
            <a:off x="488504" y="3380096"/>
            <a:ext cx="5612663" cy="461665"/>
          </a:xfrm>
          <a:prstGeom prst="rect">
            <a:avLst/>
          </a:prstGeom>
        </p:spPr>
        <p:txBody>
          <a:bodyPr wrap="square">
            <a:spAutoFit/>
          </a:bodyPr>
          <a:lstStyle/>
          <a:p>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CARTAHU SIMPLE </a:t>
            </a:r>
            <a:endParaRPr lang="en-US" sz="2400" dirty="0"/>
          </a:p>
        </p:txBody>
      </p:sp>
    </p:spTree>
    <p:extLst>
      <p:ext uri="{BB962C8B-B14F-4D97-AF65-F5344CB8AC3E}">
        <p14:creationId xmlns:p14="http://schemas.microsoft.com/office/powerpoint/2010/main" val="3588341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5414" y="0"/>
            <a:ext cx="8122920" cy="1628800"/>
          </a:xfrm>
        </p:spPr>
        <p:txBody>
          <a:bodyPr>
            <a:noAutofit/>
          </a:bodyPr>
          <a:lstStyle/>
          <a:p>
            <a:pPr marL="82296" indent="0" algn="just">
              <a:buNone/>
            </a:pPr>
            <a:r>
              <a:rPr lang="fr-FR" sz="1800" b="1" dirty="0">
                <a:latin typeface="Calibri" panose="020F0502020204030204" pitchFamily="34" charset="0"/>
                <a:ea typeface="Calibri" panose="020F0502020204030204" pitchFamily="34" charset="0"/>
                <a:cs typeface="Times New Roman" panose="02020603050405020304" pitchFamily="18" charset="0"/>
              </a:rPr>
              <a:t>CHAPITRE 1:      EQUIPEMENTS DE MANUTENTION</a:t>
            </a:r>
            <a:endParaRPr lang="fr-FR" sz="1800" b="1" dirty="0" smtClean="0">
              <a:latin typeface="Arial" pitchFamily="34" charset="0"/>
              <a:cs typeface="Arial" pitchFamily="34" charset="0"/>
            </a:endParaRPr>
          </a:p>
        </p:txBody>
      </p:sp>
      <p:pic>
        <p:nvPicPr>
          <p:cNvPr id="10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7185248" cy="279690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8324"/>
            <a:ext cx="7329264"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4"/>
          <p:cNvSpPr>
            <a:spLocks noChangeArrowheads="1"/>
          </p:cNvSpPr>
          <p:nvPr/>
        </p:nvSpPr>
        <p:spPr bwMode="auto">
          <a:xfrm>
            <a:off x="0" y="1860634"/>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6259378"/>
            <a:ext cx="2199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936777" y="914400"/>
            <a:ext cx="3785426" cy="388696"/>
          </a:xfrm>
          <a:prstGeom prst="rect">
            <a:avLst/>
          </a:prstGeom>
        </p:spPr>
        <p:txBody>
          <a:bodyPr wrap="square">
            <a:spAutoFit/>
          </a:bodyPr>
          <a:lstStyle/>
          <a:p>
            <a:pPr fontAlgn="base">
              <a:lnSpc>
                <a:spcPct val="107000"/>
              </a:lnSpc>
              <a:spcAft>
                <a:spcPts val="800"/>
              </a:spcAft>
            </a:pPr>
            <a:r>
              <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PASSER UNE AUSSIERE EN DOUBLE :</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70762" y="3244334"/>
            <a:ext cx="1390124" cy="369332"/>
          </a:xfrm>
          <a:prstGeom prst="rect">
            <a:avLst/>
          </a:prstGeom>
        </p:spPr>
        <p:txBody>
          <a:bodyPr wrap="none">
            <a:spAutoFit/>
          </a:bodyPr>
          <a:lstStyle/>
          <a:p>
            <a:r>
              <a:rPr lang="fr-FR" b="1" dirty="0">
                <a:solidFill>
                  <a:srgbClr val="FF0000"/>
                </a:solidFill>
                <a:latin typeface="Arial" panose="020B0604020202020204" pitchFamily="34" charset="0"/>
                <a:ea typeface="Calibri" panose="020F0502020204030204" pitchFamily="34" charset="0"/>
                <a:cs typeface="Times New Roman" panose="02020603050405020304" pitchFamily="18" charset="0"/>
              </a:rPr>
              <a:t>BOSSOIR :</a:t>
            </a:r>
            <a:endParaRPr lang="en-US" b="1" dirty="0"/>
          </a:p>
        </p:txBody>
      </p:sp>
    </p:spTree>
    <p:extLst>
      <p:ext uri="{BB962C8B-B14F-4D97-AF65-F5344CB8AC3E}">
        <p14:creationId xmlns:p14="http://schemas.microsoft.com/office/powerpoint/2010/main" val="238488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p>
        </p:txBody>
      </p:sp>
      <p:sp>
        <p:nvSpPr>
          <p:cNvPr id="3" name="Content Placeholder 2"/>
          <p:cNvSpPr>
            <a:spLocks noGrp="1"/>
          </p:cNvSpPr>
          <p:nvPr>
            <p:ph idx="1"/>
          </p:nvPr>
        </p:nvSpPr>
        <p:spPr>
          <a:xfrm>
            <a:off x="1555242" y="6202680"/>
            <a:ext cx="8122920" cy="45719"/>
          </a:xfrm>
        </p:spPr>
        <p:txBody>
          <a:bodyPr>
            <a:normAutofit fontScale="25000" lnSpcReduction="20000"/>
          </a:bodyPr>
          <a:lstStyle/>
          <a:p>
            <a:endParaRPr lang="fr-FR" sz="800" dirty="0"/>
          </a:p>
        </p:txBody>
      </p:sp>
      <p:pic>
        <p:nvPicPr>
          <p:cNvPr id="4" name="Content Placeholder 2"/>
          <p:cNvPicPr/>
          <p:nvPr/>
        </p:nvPicPr>
        <p:blipFill>
          <a:blip r:embed="rId2">
            <a:extLst>
              <a:ext uri="{28A0092B-C50C-407E-A947-70E740481C1C}">
                <a14:useLocalDpi xmlns:a14="http://schemas.microsoft.com/office/drawing/2010/main" val="0"/>
              </a:ext>
            </a:extLst>
          </a:blip>
          <a:stretch>
            <a:fillRect/>
          </a:stretch>
        </p:blipFill>
        <p:spPr>
          <a:xfrm>
            <a:off x="0" y="0"/>
            <a:ext cx="9906000" cy="328498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80592" y="3284984"/>
            <a:ext cx="8625408" cy="3240360"/>
          </a:xfrm>
          <a:prstGeom prst="rect">
            <a:avLst/>
          </a:prstGeom>
        </p:spPr>
      </p:pic>
      <p:sp>
        <p:nvSpPr>
          <p:cNvPr id="6" name="Rectangle 5"/>
          <p:cNvSpPr/>
          <p:nvPr/>
        </p:nvSpPr>
        <p:spPr>
          <a:xfrm>
            <a:off x="102639" y="3177842"/>
            <a:ext cx="6480720" cy="738664"/>
          </a:xfrm>
          <a:prstGeom prst="rect">
            <a:avLst/>
          </a:prstGeom>
        </p:spPr>
        <p:txBody>
          <a:bodyPr wrap="square">
            <a:spAutoFit/>
          </a:bodyPr>
          <a:lstStyle/>
          <a:p>
            <a:pPr>
              <a:spcBef>
                <a:spcPts val="430"/>
              </a:spcBef>
              <a:spcAft>
                <a:spcPts val="0"/>
              </a:spcAft>
            </a:pPr>
            <a:r>
              <a:rPr lang="fr-FR" sz="2400" b="1" dirty="0">
                <a:solidFill>
                  <a:srgbClr val="FF0000"/>
                </a:solidFill>
                <a:latin typeface="Calibri" panose="020F0502020204030204" pitchFamily="34" charset="0"/>
                <a:ea typeface="Times New Roman" panose="02020603050405020304" pitchFamily="18" charset="0"/>
              </a:rPr>
              <a:t>BOSSER UNE MANŒUVRE</a:t>
            </a:r>
            <a:r>
              <a:rPr lang="fr-FR" sz="2400" dirty="0">
                <a:solidFill>
                  <a:srgbClr val="FF0000"/>
                </a:solidFill>
                <a:latin typeface="Calibri" panose="020F0502020204030204" pitchFamily="34" charset="0"/>
                <a:ea typeface="Times New Roman" panose="02020603050405020304" pitchFamily="18" charset="0"/>
              </a:rPr>
              <a:t> :</a:t>
            </a:r>
            <a:endParaRPr lang="fr-FR" sz="2400" dirty="0">
              <a:latin typeface="Times New Roman" panose="02020603050405020304" pitchFamily="18" charset="0"/>
              <a:ea typeface="Times New Roman" panose="02020603050405020304" pitchFamily="18" charset="0"/>
            </a:endParaRPr>
          </a:p>
          <a:p>
            <a:pPr marL="457200" fontAlgn="base">
              <a:spcAft>
                <a:spcPts val="0"/>
              </a:spcAft>
            </a:pPr>
            <a:r>
              <a:rPr lang="fr-FR" dirty="0">
                <a:latin typeface="Calibri" panose="020F0502020204030204" pitchFamily="34" charset="0"/>
                <a:ea typeface="Times New Roman" panose="02020603050405020304" pitchFamily="18" charset="0"/>
              </a:rPr>
              <a:t> </a:t>
            </a:r>
            <a:endParaRPr lang="en-US" dirty="0"/>
          </a:p>
        </p:txBody>
      </p:sp>
      <p:pic>
        <p:nvPicPr>
          <p:cNvPr id="7" name="Content Placeholder 3"/>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45521" y="3617640"/>
            <a:ext cx="9951522" cy="3240360"/>
          </a:xfrm>
          <a:prstGeom prst="rect">
            <a:avLst/>
          </a:prstGeom>
        </p:spPr>
      </p:pic>
    </p:spTree>
    <p:extLst>
      <p:ext uri="{BB962C8B-B14F-4D97-AF65-F5344CB8AC3E}">
        <p14:creationId xmlns:p14="http://schemas.microsoft.com/office/powerpoint/2010/main" val="1143409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p>
        </p:txBody>
      </p:sp>
      <p:pic>
        <p:nvPicPr>
          <p:cNvPr id="4" name="Content Placeholder 3" descr="C:\Users\DIALLO LASSINA\Pictures\lance amar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4625"/>
            <a:ext cx="9906000" cy="3240359"/>
          </a:xfrm>
          <a:prstGeom prst="rect">
            <a:avLst/>
          </a:prstGeom>
          <a:noFill/>
          <a:ln>
            <a:noFill/>
          </a:ln>
        </p:spPr>
      </p:pic>
      <p:pic>
        <p:nvPicPr>
          <p:cNvPr id="5" name="Picture 4" descr="C:\Users\DIALLO LASSINA\Pictures\greement.jpg"/>
          <p:cNvPicPr/>
          <p:nvPr/>
        </p:nvPicPr>
        <p:blipFill>
          <a:blip r:embed="rId3">
            <a:extLst>
              <a:ext uri="{28A0092B-C50C-407E-A947-70E740481C1C}">
                <a14:useLocalDpi xmlns:a14="http://schemas.microsoft.com/office/drawing/2010/main" val="0"/>
              </a:ext>
            </a:extLst>
          </a:blip>
          <a:stretch>
            <a:fillRect/>
          </a:stretch>
        </p:blipFill>
        <p:spPr bwMode="auto">
          <a:xfrm>
            <a:off x="0" y="3573015"/>
            <a:ext cx="9993560" cy="3290313"/>
          </a:xfrm>
          <a:prstGeom prst="rect">
            <a:avLst/>
          </a:prstGeom>
          <a:noFill/>
          <a:ln>
            <a:noFill/>
          </a:ln>
        </p:spPr>
      </p:pic>
      <p:pic>
        <p:nvPicPr>
          <p:cNvPr id="7" name="Content Placeholder 3" descr="C:\Users\DIALLO LASSINA\Pictures\lance amarr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7025"/>
            <a:ext cx="9906000" cy="3240359"/>
          </a:xfrm>
          <a:prstGeom prst="rect">
            <a:avLst/>
          </a:prstGeom>
          <a:noFill/>
          <a:ln>
            <a:noFill/>
          </a:ln>
        </p:spPr>
      </p:pic>
    </p:spTree>
    <p:extLst>
      <p:ext uri="{BB962C8B-B14F-4D97-AF65-F5344CB8AC3E}">
        <p14:creationId xmlns:p14="http://schemas.microsoft.com/office/powerpoint/2010/main" val="166399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5242" y="188640"/>
            <a:ext cx="8122920" cy="882906"/>
          </a:xfrm>
        </p:spPr>
        <p:txBody>
          <a:bodyPr>
            <a:normAutofit/>
          </a:bodyPr>
          <a:lstStyle/>
          <a:p>
            <a:pPr algn="ctr"/>
            <a:endParaRPr lang="fr-FR" sz="800" dirty="0">
              <a:solidFill>
                <a:srgbClr val="FF0000"/>
              </a:solidFill>
            </a:endParaRPr>
          </a:p>
        </p:txBody>
      </p:sp>
      <p:sp>
        <p:nvSpPr>
          <p:cNvPr id="5" name="Content Placeholder 4"/>
          <p:cNvSpPr>
            <a:spLocks noGrp="1"/>
          </p:cNvSpPr>
          <p:nvPr>
            <p:ph idx="1"/>
          </p:nvPr>
        </p:nvSpPr>
        <p:spPr>
          <a:xfrm>
            <a:off x="1064568" y="6237312"/>
            <a:ext cx="8122920" cy="4800600"/>
          </a:xfrm>
        </p:spPr>
        <p:txBody>
          <a:bodyPr>
            <a:normAutofit/>
          </a:bodyPr>
          <a:lstStyle/>
          <a:p>
            <a:endParaRPr lang="fr-FR" sz="800" dirty="0"/>
          </a:p>
        </p:txBody>
      </p:sp>
      <p:sp>
        <p:nvSpPr>
          <p:cNvPr id="6" name="Rectangle 5"/>
          <p:cNvSpPr/>
          <p:nvPr/>
        </p:nvSpPr>
        <p:spPr>
          <a:xfrm>
            <a:off x="2144688" y="1"/>
            <a:ext cx="5284812" cy="646331"/>
          </a:xfrm>
          <a:prstGeom prst="rect">
            <a:avLst/>
          </a:prstGeom>
        </p:spPr>
        <p:txBody>
          <a:bodyPr wrap="square">
            <a:spAutoFit/>
          </a:bodyPr>
          <a:lstStyle/>
          <a:p>
            <a:r>
              <a:rPr lang="fr-FR" b="1" dirty="0">
                <a:latin typeface="Calibri" panose="020F0502020204030204" pitchFamily="34" charset="0"/>
                <a:ea typeface="Calibri" panose="020F0502020204030204" pitchFamily="34" charset="0"/>
                <a:cs typeface="Times New Roman" panose="02020603050405020304" pitchFamily="18" charset="0"/>
              </a:rPr>
              <a:t>EQUIPEMENTS DE MANUTENTION ET LEURS FONCTIONNEMENT </a:t>
            </a:r>
            <a:endParaRPr lang="fr-FR" b="1" dirty="0"/>
          </a:p>
        </p:txBody>
      </p:sp>
      <p:pic>
        <p:nvPicPr>
          <p:cNvPr id="2051" name="Picture 40" descr="PALA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2" y="2331463"/>
            <a:ext cx="3429000" cy="46979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93" descr="PA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120" y="2331462"/>
            <a:ext cx="3872880" cy="454758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3" descr="POULE EN 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2" y="12723043"/>
            <a:ext cx="3476625"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344488" y="850805"/>
            <a:ext cx="95615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LE PALAN</a:t>
            </a:r>
            <a:endParaRPr kumimoji="0" lang="fr-FR"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Un palan est une machine qui utilise des poulies fixes et mobiles et un câble ou un</a:t>
            </a:r>
            <a:r>
              <a:rPr kumimoji="0" lang="fr-FR" b="0" i="0" u="none" strike="noStrike" cap="none" normalizeH="0" dirty="0" smtClean="0">
                <a:ln>
                  <a:noFill/>
                </a:ln>
                <a:solidFill>
                  <a:srgbClr val="0070C0"/>
                </a:solidFill>
                <a:effectLst/>
                <a:ea typeface="Calibri" panose="020F0502020204030204" pitchFamily="34" charset="0"/>
                <a:cs typeface="Arial" panose="020B0604020202020204" pitchFamily="34" charset="0"/>
              </a:rPr>
              <a:t> cordage</a:t>
            </a:r>
            <a:r>
              <a:rPr kumimoji="0" lang="fr-FR" b="0"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 pour</a:t>
            </a:r>
            <a:r>
              <a:rPr kumimoji="0" lang="fr-FR"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kumimoji="0" lang="fr-FR" b="0"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d</a:t>
            </a:r>
            <a:r>
              <a:rPr kumimoji="0" lang="fr-FR"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é</a:t>
            </a:r>
            <a:r>
              <a:rPr kumimoji="0" lang="fr-FR" b="0"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placer des charges lourdes d'une zone </a:t>
            </a:r>
            <a:r>
              <a:rPr kumimoji="0" lang="fr-FR"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à</a:t>
            </a:r>
            <a:r>
              <a:rPr kumimoji="0" lang="fr-FR" b="0"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 l'autre d'un entrepôt, d'un atelier ou d'un centre de production.</a:t>
            </a:r>
            <a:endParaRPr kumimoji="0" lang="fr-FR"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SHEMA ET DIFFERENTES PARTIES D</a:t>
            </a:r>
            <a:r>
              <a:rPr kumimoji="0" lang="fr-FR" sz="14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kumimoji="0" lang="fr-FR" sz="1400" b="1" i="0" u="none" strike="noStrike" cap="none" normalizeH="0" baseline="0" dirty="0" smtClean="0">
                <a:ln>
                  <a:noFill/>
                </a:ln>
                <a:solidFill>
                  <a:srgbClr val="0070C0"/>
                </a:solidFill>
                <a:effectLst/>
                <a:ea typeface="Calibri" panose="020F0502020204030204" pitchFamily="34" charset="0"/>
                <a:cs typeface="Arial" panose="020B0604020202020204" pitchFamily="34" charset="0"/>
              </a:rPr>
              <a:t>UN PALAN</a:t>
            </a:r>
            <a:endParaRPr kumimoji="0" lang="fr-FR" sz="1400" b="1"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472525" y="854156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472525" y="1272304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7"/>
          <p:cNvSpPr>
            <a:spLocks noChangeArrowheads="1"/>
          </p:cNvSpPr>
          <p:nvPr/>
        </p:nvSpPr>
        <p:spPr bwMode="auto">
          <a:xfrm>
            <a:off x="472525" y="1531384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Un</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1"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palan</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est un m</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canisme de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6" tooltip="Transmission du mouvement"/>
              </a:rPr>
              <a:t>transmission du mouvement</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constitu</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de deux groupes (ou</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7" tooltip="Moufle (outil)"/>
              </a:rPr>
              <a:t>moufle</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l'un fixe, l'autre mobile, contenant chacun un nombre arbitraire de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8" tooltip="Poulie"/>
              </a:rPr>
              <a:t>poulies</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et d'une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9" tooltip="Corde (outil)"/>
              </a:rPr>
              <a:t>corde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qui les relie. Il sert </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à</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duire l</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effort n</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cessaire (ou d</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multiplier la force utilis</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e) pour rapprocher les deux groupes de poulies. On en utilise par exemple pour soulever des objets lourds.</a:t>
            </a:r>
            <a:endParaRPr kumimoji="0" lang="fr-FR" sz="9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On mesure le taux de d</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multiplication au nombre de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10" tooltip="wikt:brin"/>
              </a:rPr>
              <a:t>brins</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c'est-</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à</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-dire le nombre de passages que fait la corde entre les deux groupes de poulies. L'effort n</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cessaire au bout du compte est divis</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(au frottement pr</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è</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s) par le nombre de brins, tandis que la longueur de corde </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à</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tirer pour rapprocher les groupes de poulies est multipli</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é</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e d'autant (voir</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8" tooltip="Poulie"/>
              </a:rPr>
              <a:t>poulie</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sz="9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La partie de la corde sur laquelle l'on tire (entre les mains et la poulie du haut) pour soulever la charge s'appelle le</a:t>
            </a:r>
            <a:r>
              <a:rPr kumimoji="0" lang="fr-FR" sz="1400" b="0" i="0" u="none" strike="noStrike" cap="none" normalizeH="0" baseline="0" smtClean="0">
                <a:ln>
                  <a:noFill/>
                </a:ln>
                <a:solidFill>
                  <a:srgbClr val="0070C0"/>
                </a:solidFill>
                <a:effectLst/>
                <a:latin typeface="Calibri" panose="020F0502020204030204" pitchFamily="34" charset="0"/>
                <a:ea typeface="Times New Roman" panose="02020603050405020304" pitchFamily="18" charset="0"/>
                <a:cs typeface="Arial" panose="020B0604020202020204" pitchFamily="34" charset="0"/>
              </a:rPr>
              <a:t> </a:t>
            </a:r>
            <a:r>
              <a:rPr kumimoji="0" lang="fr-FR" sz="1400" b="0" i="1"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garant</a:t>
            </a:r>
            <a:r>
              <a:rPr kumimoji="0" lang="fr-FR" sz="1400" b="0" i="0" u="none" strike="noStrike" cap="none" normalizeH="0" baseline="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sz="9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1468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0474" y="3428999"/>
            <a:ext cx="6105526" cy="523220"/>
          </a:xfrm>
          <a:prstGeom prst="rect">
            <a:avLst/>
          </a:prstGeom>
        </p:spPr>
        <p:txBody>
          <a:bodyPr wrap="square">
            <a:spAutoFit/>
          </a:bodyPr>
          <a:lstStyle/>
          <a:p>
            <a:pPr algn="just">
              <a:spcAft>
                <a:spcPts val="0"/>
              </a:spcAft>
            </a:pPr>
            <a:r>
              <a:rPr lang="fr-FR" sz="2800" dirty="0" smtClean="0">
                <a:solidFill>
                  <a:srgbClr val="000000"/>
                </a:solidFill>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5" name="Content Placeholder 4"/>
          <p:cNvSpPr>
            <a:spLocks noGrp="1"/>
          </p:cNvSpPr>
          <p:nvPr>
            <p:ph idx="1"/>
          </p:nvPr>
        </p:nvSpPr>
        <p:spPr>
          <a:xfrm>
            <a:off x="1424608" y="5850654"/>
            <a:ext cx="8122920" cy="4800600"/>
          </a:xfrm>
        </p:spPr>
        <p:txBody>
          <a:bodyPr>
            <a:normAutofit/>
          </a:bodyPr>
          <a:lstStyle/>
          <a:p>
            <a:endParaRPr lang="fr-FR" sz="800" dirty="0"/>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3800474" y="1"/>
            <a:ext cx="5184974" cy="4581128"/>
          </a:xfrm>
          <a:prstGeom prst="rect">
            <a:avLst/>
          </a:prstGeom>
        </p:spPr>
      </p:pic>
      <p:sp>
        <p:nvSpPr>
          <p:cNvPr id="7" name="Rectangle 6"/>
          <p:cNvSpPr/>
          <p:nvPr/>
        </p:nvSpPr>
        <p:spPr>
          <a:xfrm>
            <a:off x="0" y="4323391"/>
            <a:ext cx="9906000" cy="2478499"/>
          </a:xfrm>
          <a:prstGeom prst="rect">
            <a:avLst/>
          </a:prstGeom>
        </p:spPr>
        <p:txBody>
          <a:bodyPr wrap="square">
            <a:spAutoFit/>
          </a:bodyPr>
          <a:lstStyle/>
          <a:p>
            <a:pPr>
              <a:lnSpc>
                <a:spcPct val="107000"/>
              </a:lnSpc>
              <a:spcAft>
                <a:spcPts val="800"/>
              </a:spcAft>
            </a:pPr>
            <a:r>
              <a:rPr lang="fr-FR" sz="2400" dirty="0">
                <a:solidFill>
                  <a:srgbClr val="202124"/>
                </a:solidFill>
                <a:latin typeface="Arial" panose="020B0604020202020204" pitchFamily="34" charset="0"/>
                <a:ea typeface="Calibri" panose="020F0502020204030204" pitchFamily="34" charset="0"/>
                <a:cs typeface="Times New Roman" panose="02020603050405020304" pitchFamily="18" charset="0"/>
              </a:rPr>
              <a:t>Fonctionnement et sémantique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fr-FR" dirty="0">
                <a:solidFill>
                  <a:srgbClr val="040C28"/>
                </a:solidFill>
                <a:latin typeface="Arial" panose="020B0604020202020204" pitchFamily="34" charset="0"/>
                <a:ea typeface="Calibri" panose="020F0502020204030204" pitchFamily="34" charset="0"/>
                <a:cs typeface="Times New Roman" panose="02020603050405020304" pitchFamily="18" charset="0"/>
              </a:rPr>
              <a:t>Le mât de charge est maintenu de chaque bord par des câbles appelés gardes ou fausses gardes</a:t>
            </a:r>
            <a:r>
              <a:rPr lang="fr-FR" dirty="0">
                <a:solidFill>
                  <a:srgbClr val="202124"/>
                </a:solidFill>
                <a:latin typeface="Arial" panose="020B0604020202020204" pitchFamily="34" charset="0"/>
                <a:ea typeface="Calibri" panose="020F0502020204030204" pitchFamily="34" charset="0"/>
                <a:cs typeface="Times New Roman" panose="02020603050405020304" pitchFamily="18" charset="0"/>
              </a:rPr>
              <a:t> (7). </a:t>
            </a:r>
            <a:endPar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Ces </a:t>
            </a:r>
            <a:r>
              <a:rPr lang="fr-FR" dirty="0">
                <a:solidFill>
                  <a:srgbClr val="202124"/>
                </a:solidFill>
                <a:latin typeface="Arial" panose="020B0604020202020204" pitchFamily="34" charset="0"/>
                <a:ea typeface="Calibri" panose="020F0502020204030204" pitchFamily="34" charset="0"/>
                <a:cs typeface="Times New Roman" panose="02020603050405020304" pitchFamily="18" charset="0"/>
              </a:rPr>
              <a:t>derniers peuvent également être montés sur treuils. </a:t>
            </a:r>
            <a:endPar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Lorsque </a:t>
            </a:r>
            <a:r>
              <a:rPr lang="fr-FR" dirty="0">
                <a:solidFill>
                  <a:srgbClr val="202124"/>
                </a:solidFill>
                <a:latin typeface="Arial" panose="020B0604020202020204" pitchFamily="34" charset="0"/>
                <a:ea typeface="Calibri" panose="020F0502020204030204" pitchFamily="34" charset="0"/>
                <a:cs typeface="Times New Roman" panose="02020603050405020304" pitchFamily="18" charset="0"/>
              </a:rPr>
              <a:t>deux mâts de charge sont jumelés (schéma 2</a:t>
            </a:r>
            <a:r>
              <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dirty="0" smtClean="0">
                <a:solidFill>
                  <a:srgbClr val="202124"/>
                </a:solidFill>
                <a:latin typeface="Arial" panose="020B0604020202020204" pitchFamily="34" charset="0"/>
                <a:ea typeface="Calibri" panose="020F0502020204030204" pitchFamily="34" charset="0"/>
                <a:cs typeface="Times New Roman" panose="02020603050405020304" pitchFamily="18" charset="0"/>
              </a:rPr>
              <a:t> </a:t>
            </a:r>
            <a:r>
              <a:rPr lang="fr-FR" dirty="0">
                <a:solidFill>
                  <a:srgbClr val="202124"/>
                </a:solidFill>
                <a:latin typeface="Arial" panose="020B0604020202020204" pitchFamily="34" charset="0"/>
                <a:ea typeface="Calibri" panose="020F0502020204030204" pitchFamily="34" charset="0"/>
                <a:cs typeface="Times New Roman" panose="02020603050405020304" pitchFamily="18" charset="0"/>
              </a:rPr>
              <a:t>un câble appelé entremise (3) les empêche de s'écarter l'un de l'autre.</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0" y="116632"/>
            <a:ext cx="7429500" cy="2308324"/>
          </a:xfrm>
          <a:prstGeom prst="rect">
            <a:avLst/>
          </a:prstGeom>
        </p:spPr>
        <p:txBody>
          <a:bodyPr wrap="square">
            <a:spAutoFit/>
          </a:bodyPr>
          <a:lstStyle/>
          <a:p>
            <a:pPr lvl="0" algn="just"/>
            <a:r>
              <a:rPr lang="fr-FR" sz="2400" dirty="0" smtClean="0">
                <a:latin typeface="Arial Rounded MT Bold" pitchFamily="34" charset="0"/>
              </a:rPr>
              <a:t>1. Carta hu</a:t>
            </a:r>
            <a:endParaRPr lang="fr-FR" sz="2400" dirty="0">
              <a:latin typeface="Arial Rounded MT Bold" pitchFamily="34" charset="0"/>
            </a:endParaRPr>
          </a:p>
          <a:p>
            <a:pPr lvl="0" algn="just"/>
            <a:r>
              <a:rPr lang="fr-FR" sz="2400" dirty="0" smtClean="0">
                <a:latin typeface="Arial Rounded MT Bold" pitchFamily="34" charset="0"/>
              </a:rPr>
              <a:t>2. Palan d apiquage</a:t>
            </a:r>
          </a:p>
          <a:p>
            <a:pPr lvl="0" algn="just"/>
            <a:r>
              <a:rPr lang="fr-FR" sz="2400" dirty="0" smtClean="0">
                <a:latin typeface="Arial Rounded MT Bold" pitchFamily="34" charset="0"/>
              </a:rPr>
              <a:t>3. Entremise</a:t>
            </a:r>
            <a:endParaRPr lang="fr-FR" sz="2400" dirty="0">
              <a:latin typeface="Arial Rounded MT Bold" pitchFamily="34" charset="0"/>
            </a:endParaRPr>
          </a:p>
          <a:p>
            <a:pPr lvl="0" algn="just"/>
            <a:r>
              <a:rPr lang="fr-FR" sz="2400" dirty="0" smtClean="0">
                <a:latin typeface="Arial Rounded MT Bold" pitchFamily="34" charset="0"/>
              </a:rPr>
              <a:t>5. Treuil </a:t>
            </a:r>
            <a:endParaRPr lang="fr-FR" sz="2400" dirty="0">
              <a:latin typeface="Arial Rounded MT Bold" pitchFamily="34" charset="0"/>
            </a:endParaRPr>
          </a:p>
          <a:p>
            <a:pPr lvl="0" algn="just"/>
            <a:r>
              <a:rPr lang="fr-FR" sz="2400" dirty="0" smtClean="0">
                <a:latin typeface="Arial Rounded MT Bold" pitchFamily="34" charset="0"/>
              </a:rPr>
              <a:t>6. Treuil </a:t>
            </a:r>
            <a:r>
              <a:rPr lang="fr-FR" sz="2400" dirty="0">
                <a:latin typeface="Arial Rounded MT Bold" pitchFamily="34" charset="0"/>
              </a:rPr>
              <a:t>d apiquage</a:t>
            </a:r>
          </a:p>
          <a:p>
            <a:pPr lvl="0" algn="just"/>
            <a:r>
              <a:rPr lang="fr-FR" sz="2400" dirty="0" smtClean="0">
                <a:latin typeface="Arial Rounded MT Bold" pitchFamily="34" charset="0"/>
              </a:rPr>
              <a:t>7</a:t>
            </a:r>
            <a:r>
              <a:rPr lang="fr-FR" sz="2400" dirty="0">
                <a:latin typeface="Arial Rounded MT Bold" pitchFamily="34" charset="0"/>
              </a:rPr>
              <a:t>. </a:t>
            </a:r>
            <a:r>
              <a:rPr lang="fr-FR" sz="2400" dirty="0" smtClean="0">
                <a:latin typeface="Arial Rounded MT Bold" pitchFamily="34" charset="0"/>
              </a:rPr>
              <a:t> Fosse garde</a:t>
            </a:r>
            <a:endParaRPr lang="fr-FR" sz="2400" dirty="0">
              <a:latin typeface="Arial Rounded MT Bold" pitchFamily="34" charset="0"/>
            </a:endParaRPr>
          </a:p>
        </p:txBody>
      </p:sp>
    </p:spTree>
    <p:extLst>
      <p:ext uri="{BB962C8B-B14F-4D97-AF65-F5344CB8AC3E}">
        <p14:creationId xmlns:p14="http://schemas.microsoft.com/office/powerpoint/2010/main" val="330027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433068" cy="6547192"/>
          </a:xfrm>
        </p:spPr>
        <p:txBody>
          <a:bodyPr>
            <a:noAutofit/>
          </a:bodyPr>
          <a:lstStyle/>
          <a:p>
            <a:pPr lvl="0" algn="just"/>
            <a:r>
              <a:rPr lang="fr-FR" sz="2400" dirty="0" smtClean="0">
                <a:latin typeface="Arial Rounded MT Bold" pitchFamily="34" charset="0"/>
              </a:rPr>
              <a:t>1. </a:t>
            </a:r>
            <a:r>
              <a:rPr lang="fr-FR" sz="2400" dirty="0" err="1" smtClean="0">
                <a:solidFill>
                  <a:srgbClr val="FF0000"/>
                </a:solidFill>
                <a:latin typeface="Arial Rounded MT Bold" pitchFamily="34" charset="0"/>
              </a:rPr>
              <a:t>Cartahu</a:t>
            </a:r>
            <a:r>
              <a:rPr lang="fr-FR" sz="2400" dirty="0" smtClean="0">
                <a:latin typeface="Arial Rounded MT Bold" pitchFamily="34" charset="0"/>
              </a:rPr>
              <a:t>: Sert as soulever les charges</a:t>
            </a:r>
          </a:p>
          <a:p>
            <a:pPr lvl="0" algn="just"/>
            <a:endParaRPr lang="fr-FR" sz="2400" b="1" dirty="0" smtClean="0">
              <a:latin typeface="Arial Rounded MT Bold" pitchFamily="34" charset="0"/>
            </a:endParaRPr>
          </a:p>
          <a:p>
            <a:pPr lvl="0" algn="just"/>
            <a:r>
              <a:rPr lang="fr-FR" sz="2400" b="1" dirty="0" smtClean="0">
                <a:latin typeface="Arial Rounded MT Bold" pitchFamily="34" charset="0"/>
              </a:rPr>
              <a:t>2. </a:t>
            </a:r>
            <a:r>
              <a:rPr lang="fr-FR" sz="2400" dirty="0" smtClean="0">
                <a:solidFill>
                  <a:srgbClr val="FF0000"/>
                </a:solidFill>
                <a:latin typeface="Arial Rounded MT Bold" pitchFamily="34" charset="0"/>
              </a:rPr>
              <a:t>Palan d apiquage </a:t>
            </a:r>
            <a:r>
              <a:rPr lang="fr-FR" sz="2400" dirty="0" smtClean="0">
                <a:latin typeface="Arial Rounded MT Bold" pitchFamily="34" charset="0"/>
              </a:rPr>
              <a:t>:Permet de faire descendre le mat de charge ou faire monter</a:t>
            </a:r>
          </a:p>
          <a:p>
            <a:pPr lvl="0" algn="just"/>
            <a:endParaRPr lang="fr-FR" sz="2400" dirty="0" smtClean="0">
              <a:latin typeface="Arial Rounded MT Bold" pitchFamily="34" charset="0"/>
            </a:endParaRPr>
          </a:p>
          <a:p>
            <a:pPr lvl="0" algn="just"/>
            <a:r>
              <a:rPr lang="fr-FR" sz="2400" dirty="0" smtClean="0">
                <a:latin typeface="Arial Rounded MT Bold" pitchFamily="34" charset="0"/>
              </a:rPr>
              <a:t>3. </a:t>
            </a:r>
            <a:r>
              <a:rPr lang="fr-FR" sz="2400" dirty="0" smtClean="0">
                <a:solidFill>
                  <a:srgbClr val="FF0000"/>
                </a:solidFill>
                <a:latin typeface="Arial Rounded MT Bold" pitchFamily="34" charset="0"/>
              </a:rPr>
              <a:t>Entremise: </a:t>
            </a:r>
            <a:r>
              <a:rPr lang="fr-FR" sz="2400" dirty="0" smtClean="0">
                <a:latin typeface="Arial Rounded MT Bold" pitchFamily="34" charset="0"/>
              </a:rPr>
              <a:t>Empêche les mats de s écarter l un de l autre.</a:t>
            </a:r>
          </a:p>
          <a:p>
            <a:pPr lvl="0" algn="just"/>
            <a:endParaRPr lang="fr-FR" sz="2400" dirty="0" smtClean="0">
              <a:latin typeface="Arial Rounded MT Bold" pitchFamily="34" charset="0"/>
            </a:endParaRPr>
          </a:p>
          <a:p>
            <a:pPr lvl="0" algn="just"/>
            <a:r>
              <a:rPr lang="fr-FR" sz="2400" dirty="0" smtClean="0">
                <a:latin typeface="Arial Rounded MT Bold" pitchFamily="34" charset="0"/>
              </a:rPr>
              <a:t>5.</a:t>
            </a:r>
            <a:r>
              <a:rPr lang="fr-FR" sz="2400" dirty="0" smtClean="0">
                <a:solidFill>
                  <a:srgbClr val="FF0000"/>
                </a:solidFill>
                <a:latin typeface="Arial Rounded MT Bold" pitchFamily="34" charset="0"/>
              </a:rPr>
              <a:t>Treuil</a:t>
            </a:r>
            <a:r>
              <a:rPr lang="fr-FR" sz="2400" dirty="0">
                <a:latin typeface="Arial Rounded MT Bold" pitchFamily="34" charset="0"/>
              </a:rPr>
              <a:t>:</a:t>
            </a:r>
            <a:r>
              <a:rPr lang="fr-FR" sz="2400" dirty="0" smtClean="0">
                <a:latin typeface="Arial Rounded MT Bold" pitchFamily="34" charset="0"/>
              </a:rPr>
              <a:t> Sert a virer le </a:t>
            </a:r>
            <a:r>
              <a:rPr lang="fr-FR" sz="2400" dirty="0" err="1" smtClean="0">
                <a:latin typeface="Arial Rounded MT Bold" pitchFamily="34" charset="0"/>
              </a:rPr>
              <a:t>cartahu</a:t>
            </a:r>
            <a:endParaRPr lang="fr-FR" sz="2400" dirty="0" smtClean="0">
              <a:latin typeface="Arial Rounded MT Bold" pitchFamily="34" charset="0"/>
            </a:endParaRPr>
          </a:p>
          <a:p>
            <a:pPr lvl="0" algn="just"/>
            <a:endParaRPr lang="fr-FR" sz="2400" dirty="0" smtClean="0">
              <a:latin typeface="Arial Rounded MT Bold" pitchFamily="34" charset="0"/>
            </a:endParaRPr>
          </a:p>
          <a:p>
            <a:pPr lvl="0" algn="just"/>
            <a:r>
              <a:rPr lang="fr-FR" sz="2400" dirty="0" smtClean="0">
                <a:latin typeface="Arial Rounded MT Bold" pitchFamily="34" charset="0"/>
              </a:rPr>
              <a:t>6. </a:t>
            </a:r>
            <a:r>
              <a:rPr lang="fr-FR" sz="2400" dirty="0">
                <a:solidFill>
                  <a:srgbClr val="FF0000"/>
                </a:solidFill>
                <a:latin typeface="Arial Rounded MT Bold" pitchFamily="34" charset="0"/>
              </a:rPr>
              <a:t>T</a:t>
            </a:r>
            <a:r>
              <a:rPr lang="fr-FR" sz="2400" dirty="0" smtClean="0">
                <a:solidFill>
                  <a:srgbClr val="FF0000"/>
                </a:solidFill>
                <a:latin typeface="Arial Rounded MT Bold" pitchFamily="34" charset="0"/>
              </a:rPr>
              <a:t>reuil d apiquage: </a:t>
            </a:r>
            <a:r>
              <a:rPr lang="fr-FR" sz="2400" dirty="0" smtClean="0">
                <a:latin typeface="Arial Rounded MT Bold" pitchFamily="34" charset="0"/>
              </a:rPr>
              <a:t>Sert a virer le palan d apiquage/</a:t>
            </a:r>
          </a:p>
          <a:p>
            <a:pPr lvl="0" algn="just"/>
            <a:r>
              <a:rPr lang="fr-FR" sz="2400" dirty="0" smtClean="0">
                <a:latin typeface="Arial Rounded MT Bold" pitchFamily="34" charset="0"/>
              </a:rPr>
              <a:t>C est le treuil sur lequel est enroulé le câble du palan d apiquage.                        </a:t>
            </a:r>
          </a:p>
          <a:p>
            <a:pPr lvl="0" algn="just"/>
            <a:r>
              <a:rPr lang="fr-FR" sz="2400" dirty="0">
                <a:latin typeface="Arial Rounded MT Bold" pitchFamily="34" charset="0"/>
              </a:rPr>
              <a:t> </a:t>
            </a:r>
            <a:endParaRPr lang="fr-FR" sz="2400" dirty="0" smtClean="0">
              <a:latin typeface="Arial Rounded MT Bold" pitchFamily="34" charset="0"/>
            </a:endParaRPr>
          </a:p>
          <a:p>
            <a:pPr lvl="0" algn="just"/>
            <a:r>
              <a:rPr lang="fr-FR" sz="2400" dirty="0" smtClean="0">
                <a:latin typeface="Arial Rounded MT Bold" pitchFamily="34" charset="0"/>
              </a:rPr>
              <a:t>7.</a:t>
            </a:r>
            <a:r>
              <a:rPr lang="fr-FR" sz="2400" dirty="0" smtClean="0">
                <a:solidFill>
                  <a:srgbClr val="FF0000"/>
                </a:solidFill>
                <a:latin typeface="Arial Rounded MT Bold" pitchFamily="34" charset="0"/>
              </a:rPr>
              <a:t>Fosse garde: </a:t>
            </a:r>
            <a:r>
              <a:rPr lang="fr-FR" sz="2400" dirty="0" smtClean="0">
                <a:latin typeface="Arial Rounded MT Bold" pitchFamily="34" charset="0"/>
              </a:rPr>
              <a:t>Maintiennent les mats de chaque bord </a:t>
            </a:r>
          </a:p>
        </p:txBody>
      </p:sp>
    </p:spTree>
    <p:extLst>
      <p:ext uri="{BB962C8B-B14F-4D97-AF65-F5344CB8AC3E}">
        <p14:creationId xmlns:p14="http://schemas.microsoft.com/office/powerpoint/2010/main" val="370425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V="1">
            <a:off x="5601824" y="6248400"/>
            <a:ext cx="29501" cy="46038"/>
          </a:xfrm>
        </p:spPr>
      </p:pic>
      <p:sp>
        <p:nvSpPr>
          <p:cNvPr id="2" name="Rectangle 1"/>
          <p:cNvSpPr/>
          <p:nvPr/>
        </p:nvSpPr>
        <p:spPr>
          <a:xfrm>
            <a:off x="1136576" y="4365104"/>
            <a:ext cx="8769424" cy="369204"/>
          </a:xfrm>
          <a:prstGeom prst="rect">
            <a:avLst/>
          </a:prstGeom>
        </p:spPr>
        <p:txBody>
          <a:bodyPr wrap="square">
            <a:spAutoFit/>
          </a:bodyPr>
          <a:lstStyle/>
          <a:p>
            <a:pPr>
              <a:lnSpc>
                <a:spcPct val="107000"/>
              </a:lnSpc>
              <a:spcAft>
                <a:spcPts val="800"/>
              </a:spcAft>
            </a:pPr>
            <a:r>
              <a:rPr lang="fr-FR" dirty="0" smtClean="0">
                <a:solidFill>
                  <a:srgbClr val="202124"/>
                </a:solidFill>
                <a:latin typeface="Arial" panose="020B0604020202020204" pitchFamily="34" charset="0"/>
                <a:ea typeface="Calibri" panose="020F0502020204030204" pitchFamily="34" charset="0"/>
              </a:rPr>
              <a:t> </a:t>
            </a:r>
            <a:endParaRPr lang="fr-FR" dirty="0"/>
          </a:p>
        </p:txBody>
      </p:sp>
      <p:pic>
        <p:nvPicPr>
          <p:cNvPr id="7" name="Content Placeholder 3" descr="C:\Users\DIALLO LASSINA\Pictures\mat de charge.pn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321152" y="1"/>
            <a:ext cx="3584848" cy="3220215"/>
          </a:xfrm>
          <a:prstGeom prst="rect">
            <a:avLst/>
          </a:prstGeom>
          <a:noFill/>
          <a:ln>
            <a:noFill/>
          </a:ln>
        </p:spPr>
      </p:pic>
      <p:sp>
        <p:nvSpPr>
          <p:cNvPr id="8" name="Rectangle 7"/>
          <p:cNvSpPr/>
          <p:nvPr/>
        </p:nvSpPr>
        <p:spPr>
          <a:xfrm>
            <a:off x="1280592" y="4734308"/>
            <a:ext cx="6148908" cy="2031325"/>
          </a:xfrm>
          <a:prstGeom prst="rect">
            <a:avLst/>
          </a:prstGeom>
        </p:spPr>
        <p:txBody>
          <a:bodyPr wrap="square">
            <a:spAutoFit/>
          </a:bodyPr>
          <a:lstStyle/>
          <a:p>
            <a:pPr algn="just">
              <a:spcAft>
                <a:spcPts val="0"/>
              </a:spcAft>
            </a:pPr>
            <a:r>
              <a:rPr lang="fr-FR" dirty="0" smtClean="0">
                <a:solidFill>
                  <a:srgbClr val="000000"/>
                </a:solidFill>
                <a:latin typeface="Arial" panose="020B0604020202020204" pitchFamily="34" charset="0"/>
                <a:ea typeface="Times New Roman" panose="02020603050405020304" pitchFamily="18" charset="0"/>
              </a:rPr>
              <a:t>1.Le</a:t>
            </a:r>
            <a:r>
              <a:rPr lang="fr-FR" dirty="0">
                <a:solidFill>
                  <a:srgbClr val="000000"/>
                </a:solidFill>
                <a:latin typeface="Arial" panose="020B0604020202020204" pitchFamily="34" charset="0"/>
                <a:ea typeface="Times New Roman" panose="02020603050405020304" pitchFamily="18" charset="0"/>
              </a:rPr>
              <a:t> </a:t>
            </a:r>
            <a:r>
              <a:rPr lang="fr-FR" b="1" dirty="0">
                <a:solidFill>
                  <a:srgbClr val="000000"/>
                </a:solidFill>
                <a:latin typeface="Arial" panose="020B0604020202020204" pitchFamily="34" charset="0"/>
                <a:ea typeface="Times New Roman" panose="02020603050405020304" pitchFamily="18" charset="0"/>
              </a:rPr>
              <a:t>mât de charge:</a:t>
            </a:r>
            <a:r>
              <a:rPr lang="fr-FR" dirty="0">
                <a:solidFill>
                  <a:srgbClr val="000000"/>
                </a:solidFill>
                <a:latin typeface="Arial" panose="020B0604020202020204" pitchFamily="34" charset="0"/>
                <a:ea typeface="Times New Roman" panose="02020603050405020304" pitchFamily="18" charset="0"/>
              </a:rPr>
              <a:t> est articulé sur un </a:t>
            </a:r>
            <a:r>
              <a:rPr lang="fr-FR" b="1" dirty="0">
                <a:solidFill>
                  <a:srgbClr val="000000"/>
                </a:solidFill>
                <a:latin typeface="Arial" panose="020B0604020202020204" pitchFamily="34" charset="0"/>
                <a:ea typeface="Times New Roman" panose="02020603050405020304" pitchFamily="18" charset="0"/>
              </a:rPr>
              <a:t>mât</a:t>
            </a:r>
            <a:r>
              <a:rPr lang="fr-FR" dirty="0">
                <a:solidFill>
                  <a:srgbClr val="000000"/>
                </a:solidFill>
                <a:latin typeface="Arial" panose="020B0604020202020204" pitchFamily="34" charset="0"/>
                <a:ea typeface="Times New Roman" panose="02020603050405020304" pitchFamily="18" charset="0"/>
              </a:rPr>
              <a:t> au moyen </a:t>
            </a:r>
            <a:r>
              <a:rPr lang="fr-FR" b="1" dirty="0">
                <a:solidFill>
                  <a:srgbClr val="FF0000"/>
                </a:solidFill>
                <a:latin typeface="Arial" panose="020B0604020202020204" pitchFamily="34" charset="0"/>
                <a:ea typeface="Times New Roman" panose="02020603050405020304" pitchFamily="18" charset="0"/>
              </a:rPr>
              <a:t>d</a:t>
            </a:r>
            <a:r>
              <a:rPr lang="fr-FR" dirty="0">
                <a:solidFill>
                  <a:srgbClr val="FF0000"/>
                </a:solidFill>
                <a:latin typeface="Arial" panose="020B0604020202020204" pitchFamily="34" charset="0"/>
                <a:ea typeface="Times New Roman" panose="02020603050405020304" pitchFamily="18" charset="0"/>
              </a:rPr>
              <a:t>'un vis-de-mulet</a:t>
            </a:r>
            <a:r>
              <a:rPr lang="fr-FR" dirty="0">
                <a:solidFill>
                  <a:srgbClr val="000000"/>
                </a:solidFill>
                <a:latin typeface="Arial" panose="020B0604020202020204" pitchFamily="34"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smtClean="0">
                <a:solidFill>
                  <a:srgbClr val="000000"/>
                </a:solidFill>
                <a:latin typeface="Arial" panose="020B0604020202020204" pitchFamily="34" charset="0"/>
                <a:ea typeface="Times New Roman" panose="02020603050405020304" pitchFamily="18" charset="0"/>
              </a:rPr>
              <a:t>2.IL </a:t>
            </a:r>
            <a:r>
              <a:rPr lang="fr-FR" dirty="0">
                <a:solidFill>
                  <a:srgbClr val="000000"/>
                </a:solidFill>
                <a:latin typeface="Arial" panose="020B0604020202020204" pitchFamily="34" charset="0"/>
                <a:ea typeface="Times New Roman" panose="02020603050405020304" pitchFamily="18" charset="0"/>
              </a:rPr>
              <a:t>est manœuvrer  verticalement (apiquer) à l'aide de câbles appelés </a:t>
            </a:r>
            <a:r>
              <a:rPr lang="fr-FR" b="1" dirty="0">
                <a:solidFill>
                  <a:srgbClr val="FF0000"/>
                </a:solidFill>
                <a:latin typeface="Arial" panose="020B0604020202020204" pitchFamily="34" charset="0"/>
                <a:ea typeface="Times New Roman" panose="02020603050405020304" pitchFamily="18" charset="0"/>
              </a:rPr>
              <a:t>martinets</a:t>
            </a:r>
            <a:r>
              <a:rPr lang="fr-FR" dirty="0">
                <a:solidFill>
                  <a:srgbClr val="000000"/>
                </a:solidFill>
                <a:latin typeface="Arial" panose="020B0604020202020204" pitchFamily="34" charset="0"/>
                <a:ea typeface="Times New Roman" panose="02020603050405020304" pitchFamily="18" charset="0"/>
              </a:rPr>
              <a:t> (2),</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smtClean="0">
                <a:solidFill>
                  <a:srgbClr val="000000"/>
                </a:solidFill>
                <a:latin typeface="Arial" panose="020B0604020202020204" pitchFamily="34" charset="0"/>
                <a:ea typeface="Times New Roman" panose="02020603050405020304" pitchFamily="18" charset="0"/>
              </a:rPr>
              <a:t>3.Enroulés </a:t>
            </a:r>
            <a:r>
              <a:rPr lang="fr-FR" dirty="0">
                <a:solidFill>
                  <a:srgbClr val="000000"/>
                </a:solidFill>
                <a:latin typeface="Arial" panose="020B0604020202020204" pitchFamily="34" charset="0"/>
                <a:ea typeface="Times New Roman" panose="02020603050405020304" pitchFamily="18" charset="0"/>
              </a:rPr>
              <a:t>sur des treuils dits </a:t>
            </a:r>
            <a:r>
              <a:rPr lang="fr-FR" b="1" dirty="0">
                <a:solidFill>
                  <a:srgbClr val="000000"/>
                </a:solidFill>
                <a:latin typeface="Arial" panose="020B0604020202020204" pitchFamily="34" charset="0"/>
                <a:ea typeface="Times New Roman" panose="02020603050405020304" pitchFamily="18" charset="0"/>
              </a:rPr>
              <a:t>d</a:t>
            </a:r>
            <a:r>
              <a:rPr lang="fr-FR" dirty="0">
                <a:solidFill>
                  <a:srgbClr val="000000"/>
                </a:solidFill>
                <a:latin typeface="Arial" panose="020B0604020202020204" pitchFamily="34" charset="0"/>
                <a:ea typeface="Times New Roman" panose="02020603050405020304" pitchFamily="18" charset="0"/>
              </a:rPr>
              <a:t>'apiquage (6). </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smtClean="0">
                <a:solidFill>
                  <a:srgbClr val="000000"/>
                </a:solidFill>
                <a:latin typeface="Arial" panose="020B0604020202020204" pitchFamily="34" charset="0"/>
                <a:ea typeface="Times New Roman" panose="02020603050405020304" pitchFamily="18" charset="0"/>
              </a:rPr>
              <a:t>4.Et</a:t>
            </a:r>
            <a:r>
              <a:rPr lang="fr-FR" dirty="0">
                <a:solidFill>
                  <a:srgbClr val="000000"/>
                </a:solidFill>
                <a:latin typeface="Arial" panose="020B0604020202020204" pitchFamily="34" charset="0"/>
                <a:ea typeface="Times New Roman" panose="02020603050405020304" pitchFamily="18" charset="0"/>
              </a:rPr>
              <a:t> est maintenu de chaque bord par des câbles appelés </a:t>
            </a:r>
            <a:r>
              <a:rPr lang="fr-FR" dirty="0">
                <a:solidFill>
                  <a:srgbClr val="FF0000"/>
                </a:solidFill>
                <a:latin typeface="Arial" panose="020B0604020202020204" pitchFamily="34" charset="0"/>
                <a:ea typeface="Times New Roman" panose="02020603050405020304" pitchFamily="18" charset="0"/>
              </a:rPr>
              <a:t>gardes ou fausses gardes</a:t>
            </a:r>
            <a:endParaRPr lang="fr-FR" dirty="0"/>
          </a:p>
        </p:txBody>
      </p:sp>
      <p:sp>
        <p:nvSpPr>
          <p:cNvPr id="9" name="Rectangle 8"/>
          <p:cNvSpPr/>
          <p:nvPr/>
        </p:nvSpPr>
        <p:spPr>
          <a:xfrm>
            <a:off x="992560" y="116632"/>
            <a:ext cx="6436940" cy="2366930"/>
          </a:xfrm>
          <a:prstGeom prst="rect">
            <a:avLst/>
          </a:prstGeom>
        </p:spPr>
        <p:txBody>
          <a:bodyPr wrap="square">
            <a:spAutoFit/>
          </a:bodyPr>
          <a:lstStyle/>
          <a:p>
            <a:pPr>
              <a:lnSpc>
                <a:spcPct val="106000"/>
              </a:lnSpc>
              <a:spcAft>
                <a:spcPts val="800"/>
              </a:spcAft>
            </a:pPr>
            <a:r>
              <a:rPr lang="fr-FR" b="1" dirty="0" smtClean="0">
                <a:solidFill>
                  <a:srgbClr val="000000"/>
                </a:solidFill>
                <a:latin typeface="Calibri" panose="020F0502020204030204" pitchFamily="34" charset="0"/>
                <a:ea typeface="Calibri" panose="020F0502020204030204" pitchFamily="34" charset="0"/>
              </a:rPr>
              <a:t> </a:t>
            </a:r>
            <a:r>
              <a:rPr lang="fr-FR" b="1" dirty="0" smtClean="0">
                <a:solidFill>
                  <a:srgbClr val="FF0000"/>
                </a:solidFill>
                <a:latin typeface="Calibri" panose="020F0502020204030204" pitchFamily="34" charset="0"/>
                <a:ea typeface="Calibri" panose="020F0502020204030204" pitchFamily="34" charset="0"/>
              </a:rPr>
              <a:t>CARTAHU DOUBLE ET SIMPLE</a:t>
            </a:r>
            <a:endParaRPr lang="fr-FR" sz="2000" dirty="0">
              <a:solidFill>
                <a:srgbClr val="FF0000"/>
              </a:solidFill>
              <a:latin typeface="Times New Roman" panose="02020603050405020304" pitchFamily="18" charset="0"/>
              <a:ea typeface="Times New Roman" panose="02020603050405020304" pitchFamily="18" charset="0"/>
            </a:endParaRPr>
          </a:p>
          <a:p>
            <a:pPr>
              <a:lnSpc>
                <a:spcPct val="106000"/>
              </a:lnSpc>
              <a:spcAft>
                <a:spcPts val="800"/>
              </a:spcAft>
            </a:pPr>
            <a:r>
              <a:rPr lang="fr-FR" b="1" dirty="0" smtClean="0">
                <a:solidFill>
                  <a:srgbClr val="000000"/>
                </a:solidFill>
                <a:latin typeface="Calibri" panose="020F0502020204030204" pitchFamily="34" charset="0"/>
                <a:ea typeface="Calibri" panose="020F0502020204030204" pitchFamily="34" charset="0"/>
              </a:rPr>
              <a:t>1. CARTAHU</a:t>
            </a:r>
            <a:endParaRPr lang="fr-FR" b="1" dirty="0">
              <a:solidFill>
                <a:srgbClr val="000000"/>
              </a:solidFill>
              <a:latin typeface="Calibri" panose="020F0502020204030204" pitchFamily="34" charset="0"/>
              <a:ea typeface="Calibri" panose="020F0502020204030204" pitchFamily="34" charset="0"/>
            </a:endParaRPr>
          </a:p>
          <a:p>
            <a:pPr>
              <a:lnSpc>
                <a:spcPct val="106000"/>
              </a:lnSpc>
              <a:spcAft>
                <a:spcPts val="800"/>
              </a:spcAft>
            </a:pPr>
            <a:r>
              <a:rPr lang="fr-FR" b="1" dirty="0" smtClean="0">
                <a:solidFill>
                  <a:srgbClr val="000000"/>
                </a:solidFill>
                <a:latin typeface="Calibri" panose="020F0502020204030204" pitchFamily="34" charset="0"/>
                <a:ea typeface="Calibri" panose="020F0502020204030204" pitchFamily="34" charset="0"/>
              </a:rPr>
              <a:t>2</a:t>
            </a:r>
            <a:r>
              <a:rPr lang="fr-FR" b="1" dirty="0">
                <a:solidFill>
                  <a:srgbClr val="000000"/>
                </a:solidFill>
                <a:latin typeface="Calibri" panose="020F0502020204030204" pitchFamily="34" charset="0"/>
                <a:ea typeface="Calibri" panose="020F0502020204030204" pitchFamily="34" charset="0"/>
              </a:rPr>
              <a:t>. PALAN D APIQUAGE</a:t>
            </a:r>
            <a:endParaRPr lang="fr-FR" sz="2000" dirty="0">
              <a:latin typeface="Times New Roman" panose="02020603050405020304" pitchFamily="18" charset="0"/>
              <a:ea typeface="Times New Roman" panose="02020603050405020304" pitchFamily="18" charset="0"/>
            </a:endParaRPr>
          </a:p>
          <a:p>
            <a:pPr>
              <a:lnSpc>
                <a:spcPct val="106000"/>
              </a:lnSpc>
              <a:spcAft>
                <a:spcPts val="800"/>
              </a:spcAft>
            </a:pPr>
            <a:r>
              <a:rPr lang="fr-FR" b="1" dirty="0">
                <a:solidFill>
                  <a:srgbClr val="000000"/>
                </a:solidFill>
                <a:latin typeface="Calibri" panose="020F0502020204030204" pitchFamily="34" charset="0"/>
                <a:ea typeface="Calibri" panose="020F0502020204030204" pitchFamily="34" charset="0"/>
              </a:rPr>
              <a:t>5. TREUIL</a:t>
            </a:r>
            <a:endParaRPr lang="fr-FR" sz="2000" dirty="0">
              <a:latin typeface="Times New Roman" panose="02020603050405020304" pitchFamily="18" charset="0"/>
              <a:ea typeface="Times New Roman" panose="02020603050405020304" pitchFamily="18" charset="0"/>
            </a:endParaRPr>
          </a:p>
          <a:p>
            <a:pPr>
              <a:lnSpc>
                <a:spcPct val="106000"/>
              </a:lnSpc>
              <a:spcAft>
                <a:spcPts val="800"/>
              </a:spcAft>
            </a:pPr>
            <a:r>
              <a:rPr lang="fr-FR" b="1" dirty="0">
                <a:solidFill>
                  <a:srgbClr val="000000"/>
                </a:solidFill>
                <a:latin typeface="Calibri" panose="020F0502020204030204" pitchFamily="34" charset="0"/>
                <a:ea typeface="Calibri" panose="020F0502020204030204" pitchFamily="34" charset="0"/>
              </a:rPr>
              <a:t>6 .TREUIL D APIQUAGE</a:t>
            </a:r>
            <a:endParaRPr lang="fr-FR" sz="2000" dirty="0">
              <a:latin typeface="Times New Roman" panose="02020603050405020304" pitchFamily="18" charset="0"/>
              <a:ea typeface="Times New Roman" panose="02020603050405020304" pitchFamily="18" charset="0"/>
            </a:endParaRPr>
          </a:p>
          <a:p>
            <a:pPr>
              <a:lnSpc>
                <a:spcPct val="106000"/>
              </a:lnSpc>
              <a:spcAft>
                <a:spcPts val="800"/>
              </a:spcAft>
            </a:pPr>
            <a:r>
              <a:rPr lang="fr-FR" b="1" dirty="0">
                <a:solidFill>
                  <a:srgbClr val="000000"/>
                </a:solidFill>
                <a:latin typeface="Calibri" panose="020F0502020204030204" pitchFamily="34" charset="0"/>
                <a:ea typeface="Calibri" panose="020F0502020204030204" pitchFamily="34" charset="0"/>
              </a:rPr>
              <a:t>7. FOSSE GARDE</a:t>
            </a:r>
            <a:endParaRPr lang="fr-FR" sz="20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604" y="428605"/>
            <a:ext cx="2908547" cy="4305703"/>
          </a:xfrm>
          <a:prstGeom prst="rect">
            <a:avLst/>
          </a:prstGeom>
        </p:spPr>
      </p:pic>
    </p:spTree>
    <p:extLst>
      <p:ext uri="{BB962C8B-B14F-4D97-AF65-F5344CB8AC3E}">
        <p14:creationId xmlns:p14="http://schemas.microsoft.com/office/powerpoint/2010/main" val="318829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u="sng" dirty="0">
              <a:solidFill>
                <a:srgbClr val="FF0000"/>
              </a:solidFill>
            </a:endParaRPr>
          </a:p>
        </p:txBody>
      </p:sp>
      <p:sp>
        <p:nvSpPr>
          <p:cNvPr id="3" name="Content Placeholder 2"/>
          <p:cNvSpPr>
            <a:spLocks noGrp="1"/>
          </p:cNvSpPr>
          <p:nvPr>
            <p:ph idx="1"/>
          </p:nvPr>
        </p:nvSpPr>
        <p:spPr>
          <a:xfrm>
            <a:off x="1555242" y="6145204"/>
            <a:ext cx="8122920" cy="103196"/>
          </a:xfrm>
        </p:spPr>
        <p:txBody>
          <a:bodyPr>
            <a:normAutofit fontScale="25000" lnSpcReduction="20000"/>
          </a:bodyPr>
          <a:lstStyle/>
          <a:p>
            <a:endParaRPr lang="fr-FR" dirty="0"/>
          </a:p>
        </p:txBody>
      </p:sp>
      <p:pic>
        <p:nvPicPr>
          <p:cNvPr id="5" name="Content Placeholder 1"/>
          <p:cNvPicPr/>
          <p:nvPr/>
        </p:nvPicPr>
        <p:blipFill>
          <a:blip r:embed="rId2">
            <a:extLst>
              <a:ext uri="{28A0092B-C50C-407E-A947-70E740481C1C}">
                <a14:useLocalDpi xmlns:a14="http://schemas.microsoft.com/office/drawing/2010/main" val="0"/>
              </a:ext>
            </a:extLst>
          </a:blip>
          <a:stretch>
            <a:fillRect/>
          </a:stretch>
        </p:blipFill>
        <p:spPr>
          <a:xfrm>
            <a:off x="416496" y="15528"/>
            <a:ext cx="9489504" cy="5112567"/>
          </a:xfrm>
          <a:prstGeom prst="rect">
            <a:avLst/>
          </a:prstGeom>
        </p:spPr>
      </p:pic>
      <p:sp>
        <p:nvSpPr>
          <p:cNvPr id="6" name="Rectangle 5"/>
          <p:cNvSpPr/>
          <p:nvPr/>
        </p:nvSpPr>
        <p:spPr>
          <a:xfrm>
            <a:off x="-159568" y="5373216"/>
            <a:ext cx="10065568" cy="1566391"/>
          </a:xfrm>
          <a:prstGeom prst="rect">
            <a:avLst/>
          </a:prstGeom>
        </p:spPr>
        <p:txBody>
          <a:bodyPr wrap="square">
            <a:spAutoFit/>
          </a:bodyPr>
          <a:lstStyle/>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PRINCIPE DE FONCTIONNEMENT</a:t>
            </a:r>
          </a:p>
          <a:p>
            <a:r>
              <a:rPr lang="fr-FR" b="1" dirty="0" smtClean="0">
                <a:solidFill>
                  <a:srgbClr val="202124"/>
                </a:solidFill>
                <a:latin typeface="Arial" panose="020B0604020202020204" pitchFamily="34" charset="0"/>
                <a:ea typeface="Calibri" panose="020F0502020204030204" pitchFamily="34" charset="0"/>
              </a:rPr>
              <a:t>1</a:t>
            </a:r>
            <a:r>
              <a:rPr lang="fr-FR" dirty="0" smtClean="0">
                <a:solidFill>
                  <a:srgbClr val="202124"/>
                </a:solidFill>
                <a:latin typeface="Arial" panose="020B0604020202020204" pitchFamily="34" charset="0"/>
                <a:ea typeface="Calibri" panose="020F0502020204030204" pitchFamily="34" charset="0"/>
              </a:rPr>
              <a:t>.Les</a:t>
            </a:r>
            <a:r>
              <a:rPr lang="fr-FR" dirty="0">
                <a:solidFill>
                  <a:srgbClr val="202124"/>
                </a:solidFill>
                <a:latin typeface="Arial" panose="020B0604020202020204" pitchFamily="34" charset="0"/>
                <a:ea typeface="Calibri" panose="020F0502020204030204" pitchFamily="34" charset="0"/>
              </a:rPr>
              <a:t> </a:t>
            </a:r>
            <a:r>
              <a:rPr lang="fr-FR" dirty="0">
                <a:solidFill>
                  <a:srgbClr val="040C28"/>
                </a:solidFill>
                <a:latin typeface="Arial" panose="020B0604020202020204" pitchFamily="34" charset="0"/>
                <a:ea typeface="Calibri" panose="020F0502020204030204" pitchFamily="34" charset="0"/>
              </a:rPr>
              <a:t>grues de navire</a:t>
            </a:r>
            <a:r>
              <a:rPr lang="fr-FR" dirty="0">
                <a:solidFill>
                  <a:srgbClr val="202124"/>
                </a:solidFill>
                <a:latin typeface="Arial" panose="020B0604020202020204" pitchFamily="34" charset="0"/>
                <a:ea typeface="Calibri" panose="020F0502020204030204" pitchFamily="34" charset="0"/>
              </a:rPr>
              <a:t> sont généralement mues par des systèmes hydrauliques</a:t>
            </a:r>
            <a:r>
              <a:rPr lang="fr-FR" dirty="0" smtClean="0">
                <a:solidFill>
                  <a:srgbClr val="202124"/>
                </a:solidFill>
                <a:latin typeface="Arial" panose="020B0604020202020204" pitchFamily="34" charset="0"/>
                <a:ea typeface="Calibri" panose="020F0502020204030204" pitchFamily="34" charset="0"/>
              </a:rPr>
              <a:t>.</a:t>
            </a:r>
          </a:p>
          <a:p>
            <a:r>
              <a:rPr lang="fr-FR" b="1" dirty="0" smtClean="0">
                <a:solidFill>
                  <a:srgbClr val="202124"/>
                </a:solidFill>
                <a:latin typeface="Arial" panose="020B0604020202020204" pitchFamily="34" charset="0"/>
                <a:ea typeface="Calibri" panose="020F0502020204030204" pitchFamily="34" charset="0"/>
              </a:rPr>
              <a:t>2</a:t>
            </a:r>
            <a:r>
              <a:rPr lang="fr-FR" dirty="0" smtClean="0">
                <a:solidFill>
                  <a:srgbClr val="202124"/>
                </a:solidFill>
                <a:latin typeface="Arial" panose="020B0604020202020204" pitchFamily="34" charset="0"/>
                <a:ea typeface="Calibri" panose="020F0502020204030204" pitchFamily="34" charset="0"/>
              </a:rPr>
              <a:t>.Un </a:t>
            </a:r>
            <a:r>
              <a:rPr lang="fr-FR" dirty="0">
                <a:solidFill>
                  <a:srgbClr val="202124"/>
                </a:solidFill>
                <a:latin typeface="Arial" panose="020B0604020202020204" pitchFamily="34" charset="0"/>
                <a:ea typeface="Calibri" panose="020F0502020204030204" pitchFamily="34" charset="0"/>
              </a:rPr>
              <a:t>vérin permet l'apiquage de la flèche (élévation), </a:t>
            </a:r>
            <a:endParaRPr lang="fr-FR" dirty="0" smtClean="0">
              <a:solidFill>
                <a:srgbClr val="202124"/>
              </a:solidFill>
              <a:latin typeface="Arial" panose="020B0604020202020204" pitchFamily="34" charset="0"/>
              <a:ea typeface="Calibri" panose="020F0502020204030204" pitchFamily="34" charset="0"/>
            </a:endParaRPr>
          </a:p>
          <a:p>
            <a:r>
              <a:rPr lang="fr-FR" b="1" dirty="0" smtClean="0">
                <a:solidFill>
                  <a:srgbClr val="202124"/>
                </a:solidFill>
                <a:latin typeface="Arial" panose="020B0604020202020204" pitchFamily="34" charset="0"/>
                <a:ea typeface="Calibri" panose="020F0502020204030204" pitchFamily="34" charset="0"/>
              </a:rPr>
              <a:t>3</a:t>
            </a:r>
            <a:r>
              <a:rPr lang="fr-FR" dirty="0" smtClean="0">
                <a:solidFill>
                  <a:srgbClr val="202124"/>
                </a:solidFill>
                <a:latin typeface="Arial" panose="020B0604020202020204" pitchFamily="34" charset="0"/>
                <a:ea typeface="Calibri" panose="020F0502020204030204" pitchFamily="34" charset="0"/>
              </a:rPr>
              <a:t>.Alors </a:t>
            </a:r>
            <a:r>
              <a:rPr lang="fr-FR" dirty="0" err="1" smtClean="0">
                <a:solidFill>
                  <a:srgbClr val="202124"/>
                </a:solidFill>
                <a:latin typeface="Arial" panose="020B0604020202020204" pitchFamily="34" charset="0"/>
                <a:ea typeface="Calibri" panose="020F0502020204030204" pitchFamily="34" charset="0"/>
              </a:rPr>
              <a:t>qun</a:t>
            </a:r>
            <a:r>
              <a:rPr lang="fr-FR" dirty="0" smtClean="0">
                <a:solidFill>
                  <a:srgbClr val="202124"/>
                </a:solidFill>
                <a:latin typeface="Arial" panose="020B0604020202020204" pitchFamily="34" charset="0"/>
                <a:ea typeface="Calibri" panose="020F0502020204030204" pitchFamily="34" charset="0"/>
              </a:rPr>
              <a:t> </a:t>
            </a:r>
            <a:r>
              <a:rPr lang="fr-FR" dirty="0">
                <a:solidFill>
                  <a:srgbClr val="202124"/>
                </a:solidFill>
                <a:latin typeface="Arial" panose="020B0604020202020204" pitchFamily="34" charset="0"/>
                <a:ea typeface="Calibri" panose="020F0502020204030204" pitchFamily="34" charset="0"/>
              </a:rPr>
              <a:t>autre système hydraulique ou électrique permet la rotation du fût </a:t>
            </a:r>
            <a:r>
              <a:rPr lang="fr-FR" dirty="0" smtClean="0">
                <a:solidFill>
                  <a:srgbClr val="202124"/>
                </a:solidFill>
                <a:latin typeface="Arial" panose="020B0604020202020204" pitchFamily="34" charset="0"/>
                <a:ea typeface="Calibri" panose="020F0502020204030204" pitchFamily="34" charset="0"/>
              </a:rPr>
              <a:t>et</a:t>
            </a:r>
          </a:p>
          <a:p>
            <a:r>
              <a:rPr lang="fr-FR" b="1" dirty="0" smtClean="0">
                <a:solidFill>
                  <a:srgbClr val="202124"/>
                </a:solidFill>
                <a:latin typeface="Arial" panose="020B0604020202020204" pitchFamily="34" charset="0"/>
                <a:ea typeface="Calibri" panose="020F0502020204030204" pitchFamily="34" charset="0"/>
              </a:rPr>
              <a:t>4</a:t>
            </a:r>
            <a:r>
              <a:rPr lang="fr-FR" dirty="0" smtClean="0">
                <a:solidFill>
                  <a:srgbClr val="202124"/>
                </a:solidFill>
                <a:latin typeface="Arial" panose="020B0604020202020204" pitchFamily="34" charset="0"/>
                <a:ea typeface="Calibri" panose="020F0502020204030204" pitchFamily="34" charset="0"/>
              </a:rPr>
              <a:t>.Un </a:t>
            </a:r>
            <a:r>
              <a:rPr lang="fr-FR" dirty="0">
                <a:solidFill>
                  <a:srgbClr val="202124"/>
                </a:solidFill>
                <a:latin typeface="Arial" panose="020B0604020202020204" pitchFamily="34" charset="0"/>
                <a:ea typeface="Calibri" panose="020F0502020204030204" pitchFamily="34" charset="0"/>
              </a:rPr>
              <a:t>troisième la manœuvre du câble (</a:t>
            </a:r>
            <a:r>
              <a:rPr lang="fr-FR" dirty="0" err="1">
                <a:solidFill>
                  <a:srgbClr val="202124"/>
                </a:solidFill>
                <a:latin typeface="Arial" panose="020B0604020202020204" pitchFamily="34" charset="0"/>
                <a:ea typeface="Calibri" panose="020F0502020204030204" pitchFamily="34" charset="0"/>
              </a:rPr>
              <a:t>cartahu</a:t>
            </a:r>
            <a:r>
              <a:rPr lang="fr-FR" dirty="0">
                <a:solidFill>
                  <a:srgbClr val="202124"/>
                </a:solidFill>
                <a:latin typeface="Arial" panose="020B0604020202020204" pitchFamily="34" charset="0"/>
                <a:ea typeface="Calibri" panose="020F0502020204030204" pitchFamily="34" charset="0"/>
              </a:rPr>
              <a:t>) de suspension de la </a:t>
            </a:r>
            <a:r>
              <a:rPr lang="fr-FR" dirty="0" smtClean="0">
                <a:solidFill>
                  <a:srgbClr val="202124"/>
                </a:solidFill>
                <a:latin typeface="Arial" panose="020B0604020202020204" pitchFamily="34" charset="0"/>
                <a:ea typeface="Calibri" panose="020F0502020204030204" pitchFamily="34" charset="0"/>
              </a:rPr>
              <a:t>charge.</a:t>
            </a:r>
            <a:endParaRPr lang="fr-FR" dirty="0"/>
          </a:p>
        </p:txBody>
      </p:sp>
    </p:spTree>
    <p:extLst>
      <p:ext uri="{BB962C8B-B14F-4D97-AF65-F5344CB8AC3E}">
        <p14:creationId xmlns:p14="http://schemas.microsoft.com/office/powerpoint/2010/main" val="570321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FF0000"/>
                </a:solidFill>
                <a:latin typeface="Arial" pitchFamily="34" charset="0"/>
                <a:cs typeface="Arial" pitchFamily="34" charset="0"/>
              </a:rPr>
              <a:t> </a:t>
            </a:r>
            <a:endParaRPr lang="fr-FR" sz="2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166786" y="1417638"/>
            <a:ext cx="8511376" cy="5267348"/>
          </a:xfrm>
        </p:spPr>
        <p:txBody>
          <a:bodyPr>
            <a:noAutofit/>
          </a:bodyPr>
          <a:lstStyle/>
          <a:p>
            <a:pPr>
              <a:buNone/>
            </a:pPr>
            <a:r>
              <a:rPr lang="fr-FR" sz="2400" dirty="0" smtClean="0"/>
              <a:t>	</a:t>
            </a:r>
          </a:p>
        </p:txBody>
      </p:sp>
      <p:pic>
        <p:nvPicPr>
          <p:cNvPr id="6" name="Picture 5" descr="C:\Users\DIALLO LASSINA\Pictures\images (7).jpeg"/>
          <p:cNvPicPr/>
          <p:nvPr/>
        </p:nvPicPr>
        <p:blipFill>
          <a:blip r:embed="rId2">
            <a:extLst>
              <a:ext uri="{28A0092B-C50C-407E-A947-70E740481C1C}">
                <a14:useLocalDpi xmlns:a14="http://schemas.microsoft.com/office/drawing/2010/main" val="0"/>
              </a:ext>
            </a:extLst>
          </a:blip>
          <a:stretch>
            <a:fillRect/>
          </a:stretch>
        </p:blipFill>
        <p:spPr bwMode="auto">
          <a:xfrm>
            <a:off x="-3399928" y="0"/>
            <a:ext cx="16633848" cy="6858000"/>
          </a:xfrm>
          <a:prstGeom prst="rect">
            <a:avLst/>
          </a:prstGeom>
          <a:noFill/>
          <a:ln>
            <a:noFill/>
          </a:ln>
        </p:spPr>
      </p:pic>
    </p:spTree>
    <p:extLst>
      <p:ext uri="{BB962C8B-B14F-4D97-AF65-F5344CB8AC3E}">
        <p14:creationId xmlns:p14="http://schemas.microsoft.com/office/powerpoint/2010/main" val="3832400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9663" y="285728"/>
            <a:ext cx="8368500" cy="6286544"/>
          </a:xfrm>
        </p:spPr>
        <p:txBody>
          <a:bodyPr>
            <a:noAutofit/>
          </a:bodyPr>
          <a:lstStyle/>
          <a:p>
            <a:pPr lvl="0" algn="just"/>
            <a:endParaRPr lang="fr-FR" sz="800" b="1" dirty="0" smtClean="0">
              <a:solidFill>
                <a:schemeClr val="tx1"/>
              </a:solidFill>
              <a:latin typeface="Arial Rounded MT Bold" pitchFamily="34" charset="0"/>
            </a:endParaRPr>
          </a:p>
        </p:txBody>
      </p:sp>
      <p:sp>
        <p:nvSpPr>
          <p:cNvPr id="2" name="Rectangle 1"/>
          <p:cNvSpPr/>
          <p:nvPr/>
        </p:nvSpPr>
        <p:spPr>
          <a:xfrm>
            <a:off x="0" y="0"/>
            <a:ext cx="9906000" cy="6625019"/>
          </a:xfrm>
          <a:prstGeom prst="rect">
            <a:avLst/>
          </a:prstGeom>
        </p:spPr>
        <p:txBody>
          <a:bodyPr wrap="square">
            <a:spAutoFit/>
          </a:bodyPr>
          <a:lstStyle/>
          <a:p>
            <a:pPr>
              <a:lnSpc>
                <a:spcPct val="107000"/>
              </a:lnSpc>
              <a:spcBef>
                <a:spcPts val="600"/>
              </a:spcBef>
              <a:spcAft>
                <a:spcPts val="1200"/>
              </a:spcAft>
            </a:pPr>
            <a:r>
              <a:rPr lang="fr-FR" sz="24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Le</a:t>
            </a:r>
            <a:r>
              <a:rPr lang="fr-FR"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fr-FR"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guindeau</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C’est un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2" tooltip="Treuil"/>
              </a:rPr>
              <a:t>treuil</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à axe horizontal</a:t>
            </a:r>
            <a:r>
              <a:rPr lang="fr-FR" sz="2400" baseline="300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3"/>
              </a:rPr>
              <a:t>[1]</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utilisé sur les navires pour relever l'</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4" tooltip="Ancre (mouillage)"/>
              </a:rPr>
              <a:t>ancre</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Il est également utilisé pour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5" tooltip="Virer"/>
              </a:rPr>
              <a:t>virer</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les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6" tooltip="Aussière"/>
              </a:rPr>
              <a:t>aussières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fr-FR" sz="2400" b="1" dirty="0">
                <a:solidFill>
                  <a:srgbClr val="101418"/>
                </a:solidFill>
                <a:latin typeface="Georgia" panose="02040502050405020303" pitchFamily="18" charset="0"/>
                <a:ea typeface="Times New Roman" panose="02020603050405020304" pitchFamily="18" charset="0"/>
                <a:cs typeface="Times New Roman" panose="02020603050405020304" pitchFamily="18" charset="0"/>
              </a:rPr>
              <a:t>Description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fr-FR" sz="2400" dirty="0">
                <a:solidFill>
                  <a:srgbClr val="101418"/>
                </a:solidFill>
                <a:latin typeface="Georgia" panose="02040502050405020303"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 guindeau se trouve généralement sur le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7" tooltip="Gaillard (bateau)"/>
              </a:rPr>
              <a:t>gaillard</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d'avant, au-dessus du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8" tooltip="Puits aux chaînes"/>
              </a:rPr>
              <a:t>puits aux chaînes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Son </a:t>
            </a:r>
            <a:r>
              <a:rPr lang="en-US" sz="2400" dirty="0" err="1" smtClean="0">
                <a:solidFill>
                  <a:srgbClr val="202122"/>
                </a:solidFill>
                <a:latin typeface="Arial" panose="020B0604020202020204" pitchFamily="34" charset="0"/>
                <a:ea typeface="Times New Roman" panose="02020603050405020304" pitchFamily="18" charset="0"/>
                <a:cs typeface="Times New Roman" panose="02020603050405020304" pitchFamily="18" charset="0"/>
              </a:rPr>
              <a:t>fonctionnement</a:t>
            </a:r>
            <a:r>
              <a:rPr lang="en-US" sz="2400" dirty="0" smtClean="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smtClean="0">
                <a:solidFill>
                  <a:srgbClr val="202122"/>
                </a:solidFill>
                <a:latin typeface="Arial" panose="020B0604020202020204" pitchFamily="34" charset="0"/>
                <a:ea typeface="Times New Roman" panose="02020603050405020304" pitchFamily="18" charset="0"/>
                <a:cs typeface="Times New Roman" panose="02020603050405020304" pitchFamily="18" charset="0"/>
              </a:rPr>
              <a:t>est</a:t>
            </a:r>
            <a:r>
              <a:rPr lang="en-US" sz="2400" dirty="0" smtClean="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manuel</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hydraulique</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électrique</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ou</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à </a:t>
            </a:r>
            <a:r>
              <a:rPr lang="en-US"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vapeur</a:t>
            </a:r>
            <a:r>
              <a:rPr lang="en-US"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Les couronnes à empreinte qui sont adaptées à la dimension des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9" tooltip="Maille (marine)"/>
              </a:rPr>
              <a:t>mailles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de la ligne de mouillage et qui servent à virer la chaîne se nomment </a:t>
            </a:r>
            <a:r>
              <a:rPr lang="fr-FR" sz="2400" b="1"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10" tooltip="Barbotin"/>
              </a:rPr>
              <a:t>barbotins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les éléments extérieurs utilisés pour virer les </a:t>
            </a:r>
            <a:r>
              <a:rPr lang="fr-FR" sz="24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6" tooltip="Aussière"/>
              </a:rPr>
              <a:t>aussières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se nomment </a:t>
            </a:r>
            <a:r>
              <a:rPr lang="fr-FR" sz="24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poupées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les autres éléments lorsqu'ils existent sont des enrouleurs d'aussières.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07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183" y="357166"/>
            <a:ext cx="7816509" cy="758952"/>
          </a:xfrm>
        </p:spPr>
        <p:txBody>
          <a:bodyPr>
            <a:noAutofit/>
          </a:bodyPr>
          <a:lstStyle/>
          <a:p>
            <a:pPr lvl="0" algn="ctr"/>
            <a:endParaRPr lang="fr-FR" sz="800" dirty="0">
              <a:latin typeface="Arial Rounded MT Bold" pitchFamily="34" charset="0"/>
            </a:endParaRPr>
          </a:p>
        </p:txBody>
      </p:sp>
      <p:sp>
        <p:nvSpPr>
          <p:cNvPr id="3" name="Espace réservé du contenu 2"/>
          <p:cNvSpPr>
            <a:spLocks noGrp="1"/>
          </p:cNvSpPr>
          <p:nvPr>
            <p:ph idx="1"/>
          </p:nvPr>
        </p:nvSpPr>
        <p:spPr/>
        <p:txBody>
          <a:bodyPr>
            <a:normAutofit/>
          </a:bodyPr>
          <a:lstStyle/>
          <a:p>
            <a:r>
              <a:rPr lang="fr-FR" sz="2800" b="1" dirty="0" smtClean="0"/>
              <a:t> </a:t>
            </a:r>
            <a:endParaRPr lang="fr-FR" dirty="0"/>
          </a:p>
        </p:txBody>
      </p:sp>
      <p:sp>
        <p:nvSpPr>
          <p:cNvPr id="5" name="Rectangle 4"/>
          <p:cNvSpPr/>
          <p:nvPr/>
        </p:nvSpPr>
        <p:spPr>
          <a:xfrm>
            <a:off x="920552" y="1844824"/>
            <a:ext cx="8521140" cy="1054904"/>
          </a:xfrm>
          <a:prstGeom prst="rect">
            <a:avLst/>
          </a:prstGeom>
        </p:spPr>
        <p:txBody>
          <a:bodyPr wrap="square">
            <a:spAutoFit/>
          </a:bodyPr>
          <a:lstStyle/>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Pour dégraisser, il suffit de retirer des fils sur chaque toron mobile avant de faire une passe</a:t>
            </a: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9" name="Picture 8" descr="dedoub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1736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 descr="chaum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3717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2685763"/>
            <a:ext cx="1939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3200" b="1" i="0" u="none" strike="noStrike" cap="none" normalizeH="0" baseline="0" dirty="0" smtClean="0">
                <a:ln>
                  <a:noFil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Chaumard</a:t>
            </a:r>
            <a:endParaRPr kumimoji="0" lang="fr-FR" altLang="en-US" sz="3200" b="1" i="0" u="none" strike="noStrike" cap="none" normalizeH="0" baseline="0" dirty="0" smtClean="0">
              <a:ln>
                <a:noFill/>
              </a:ln>
              <a:solidFill>
                <a:srgbClr val="FFC000"/>
              </a:solidFill>
              <a:effectLst/>
              <a:latin typeface="Arial" panose="020B0604020202020204" pitchFamily="34" charset="0"/>
            </a:endParaRPr>
          </a:p>
        </p:txBody>
      </p:sp>
      <p:pic>
        <p:nvPicPr>
          <p:cNvPr id="12" name="Content Placeholder 3"/>
          <p:cNvPicPr>
            <a:picLocks/>
          </p:cNvPicPr>
          <p:nvPr/>
        </p:nvPicPr>
        <p:blipFill>
          <a:blip r:embed="rId4">
            <a:extLst>
              <a:ext uri="{28A0092B-C50C-407E-A947-70E740481C1C}">
                <a14:useLocalDpi xmlns:a14="http://schemas.microsoft.com/office/drawing/2010/main" val="0"/>
              </a:ext>
            </a:extLst>
          </a:blip>
          <a:stretch>
            <a:fillRect/>
          </a:stretch>
        </p:blipFill>
        <p:spPr>
          <a:xfrm>
            <a:off x="2432720" y="3717288"/>
            <a:ext cx="5764768" cy="314071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9663" y="285728"/>
            <a:ext cx="8368500" cy="6286544"/>
          </a:xfrm>
        </p:spPr>
        <p:txBody>
          <a:bodyPr>
            <a:noAutofit/>
          </a:bodyPr>
          <a:lstStyle/>
          <a:p>
            <a:pPr lvl="0" algn="just"/>
            <a:endParaRPr lang="fr-FR" sz="800" dirty="0" smtClean="0">
              <a:solidFill>
                <a:srgbClr val="FF0000"/>
              </a:solidFill>
              <a:latin typeface="Arial Rounded MT Bold" pitchFamily="34" charset="0"/>
            </a:endParaRPr>
          </a:p>
        </p:txBody>
      </p:sp>
      <p:sp>
        <p:nvSpPr>
          <p:cNvPr id="2" name="Rectangle 1"/>
          <p:cNvSpPr/>
          <p:nvPr/>
        </p:nvSpPr>
        <p:spPr>
          <a:xfrm>
            <a:off x="4713991" y="3244334"/>
            <a:ext cx="478016" cy="369332"/>
          </a:xfrm>
          <a:prstGeom prst="rect">
            <a:avLst/>
          </a:prstGeom>
        </p:spPr>
        <p:txBody>
          <a:bodyPr wrap="none">
            <a:spAutoFit/>
          </a:bodyPr>
          <a:lstStyle/>
          <a:p>
            <a:pPr lvl="0" algn="just"/>
            <a:r>
              <a:rPr lang="fr-FR" b="1" dirty="0" smtClean="0">
                <a:latin typeface="Arial Rounded MT Bold" pitchFamily="34" charset="0"/>
              </a:rPr>
              <a:t>LE</a:t>
            </a:r>
            <a:endParaRPr lang="fr-FR" b="1" dirty="0">
              <a:latin typeface="Arial Rounded MT Bold" pitchFamily="34" charset="0"/>
            </a:endParaRPr>
          </a:p>
        </p:txBody>
      </p:sp>
      <p:sp>
        <p:nvSpPr>
          <p:cNvPr id="4" name="Rectangle 3"/>
          <p:cNvSpPr/>
          <p:nvPr/>
        </p:nvSpPr>
        <p:spPr>
          <a:xfrm>
            <a:off x="0" y="285728"/>
            <a:ext cx="9905999" cy="6133026"/>
          </a:xfrm>
          <a:prstGeom prst="rect">
            <a:avLst/>
          </a:prstGeom>
        </p:spPr>
        <p:txBody>
          <a:bodyPr wrap="square">
            <a:spAutoFit/>
          </a:bodyPr>
          <a:lstStyle/>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Les barbotins et les enrouleurs sont </a:t>
            </a:r>
            <a:r>
              <a:rPr lang="fr-FR" sz="24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embrayables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ou non sur l'axe de puissance du guindeau, ils possèdent également leur propre système de frein mécanique.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Pour éviter que la chaîne ne fasse plus de trois quarts de tour sur les barbotins, une pièce appelée </a:t>
            </a:r>
            <a:r>
              <a:rPr lang="fr-FR" sz="2400" i="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langue de bœuf</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est ajoutée, elle chasse au besoin la chaîne de l'empreinte.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En avant du guindeau et avant </a:t>
            </a:r>
            <a:r>
              <a:rPr lang="fr-FR" sz="2400" i="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les </a:t>
            </a:r>
            <a:r>
              <a:rPr lang="fr-FR" sz="2400" i="1"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2" tooltip="Écubier"/>
              </a:rPr>
              <a:t>écubiers</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on trouve deux stoppeurs de chaîne ou linguets, permettant de soustraire la tension au guindeau une fois le navire à l'ancre.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 guindeau est parfois muni d’une poupée qui permet également de remonter un cordage.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 guindeau peut être horizontal (avec axe vertical) ou vertical (avec axe horizontal</a:t>
            </a:r>
            <a:r>
              <a:rPr lang="fr-FR" sz="2400" baseline="300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3"/>
              </a:rPr>
              <a:t>[2]</a:t>
            </a:r>
            <a:r>
              <a:rPr lang="fr-FR" sz="24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757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 y="764704"/>
            <a:ext cx="9905128" cy="6093296"/>
          </a:xfrm>
          <a:prstGeom prst="rect">
            <a:avLst/>
          </a:prstGeom>
        </p:spPr>
      </p:pic>
      <p:sp>
        <p:nvSpPr>
          <p:cNvPr id="5" name="Rectangle 4"/>
          <p:cNvSpPr/>
          <p:nvPr/>
        </p:nvSpPr>
        <p:spPr>
          <a:xfrm>
            <a:off x="1280592" y="116633"/>
            <a:ext cx="6148908" cy="954107"/>
          </a:xfrm>
          <a:prstGeom prst="rect">
            <a:avLst/>
          </a:prstGeom>
        </p:spPr>
        <p:txBody>
          <a:bodyPr wrap="square">
            <a:spAutoFit/>
          </a:bodyPr>
          <a:lstStyle/>
          <a:p>
            <a:pPr marL="82296" indent="0">
              <a:buNone/>
            </a:pPr>
            <a:r>
              <a:rPr lang="fr-FR" sz="2800" dirty="0">
                <a:solidFill>
                  <a:srgbClr val="FF0000"/>
                </a:solidFill>
              </a:rPr>
              <a:t>Guindeau et Enrouleur d aussière:</a:t>
            </a:r>
            <a:r>
              <a:rPr lang="fr-FR" sz="2800" dirty="0"/>
              <a:t> </a:t>
            </a:r>
          </a:p>
          <a:p>
            <a:pPr marL="82296" indent="0">
              <a:buNone/>
            </a:pPr>
            <a:r>
              <a:rPr lang="fr-FR" sz="2800" dirty="0"/>
              <a:t> </a:t>
            </a:r>
          </a:p>
        </p:txBody>
      </p:sp>
    </p:spTree>
    <p:extLst>
      <p:ext uri="{BB962C8B-B14F-4D97-AF65-F5344CB8AC3E}">
        <p14:creationId xmlns:p14="http://schemas.microsoft.com/office/powerpoint/2010/main" val="3190136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9663" y="285728"/>
            <a:ext cx="8368500" cy="6286544"/>
          </a:xfrm>
        </p:spPr>
        <p:txBody>
          <a:bodyPr>
            <a:noAutofit/>
          </a:bodyPr>
          <a:lstStyle/>
          <a:p>
            <a:pPr lvl="0" algn="just"/>
            <a:r>
              <a:rPr lang="fr-FR" sz="3200" dirty="0" smtClean="0">
                <a:latin typeface="Arial Rounded MT Bold" pitchFamily="34" charset="0"/>
              </a:rPr>
              <a:t>Amarrage a quai</a:t>
            </a:r>
          </a:p>
        </p:txBody>
      </p:sp>
      <p:sp>
        <p:nvSpPr>
          <p:cNvPr id="2" name="Rectangle 1"/>
          <p:cNvSpPr/>
          <p:nvPr/>
        </p:nvSpPr>
        <p:spPr>
          <a:xfrm>
            <a:off x="200472" y="1268760"/>
            <a:ext cx="9705528" cy="4031873"/>
          </a:xfrm>
          <a:prstGeom prst="rect">
            <a:avLst/>
          </a:prstGeom>
        </p:spPr>
        <p:txBody>
          <a:bodyPr wrap="square">
            <a:spAutoFit/>
          </a:bodyPr>
          <a:lstStyle/>
          <a:p>
            <a:r>
              <a:rPr lang="fr-FR" sz="3200" dirty="0" smtClean="0">
                <a:latin typeface="Arial" panose="020B0604020202020204" pitchFamily="34" charset="0"/>
                <a:ea typeface="Calibri" panose="020F0502020204030204" pitchFamily="34" charset="0"/>
              </a:rPr>
              <a:t>L'amarrage </a:t>
            </a:r>
            <a:r>
              <a:rPr lang="fr-FR" sz="3200" dirty="0">
                <a:latin typeface="Arial" panose="020B0604020202020204" pitchFamily="34" charset="0"/>
                <a:ea typeface="Calibri" panose="020F0502020204030204" pitchFamily="34" charset="0"/>
              </a:rPr>
              <a:t>à quai est une manœuvre qui permet de maintenir un bateau stable et en position le long d'un quai grâce à des amarres (cordages) fixées au bateau et au quai. Il existe différentes techniques </a:t>
            </a:r>
            <a:r>
              <a:rPr lang="fr-FR" sz="3200" dirty="0" smtClean="0">
                <a:latin typeface="Arial" panose="020B0604020202020204" pitchFamily="34" charset="0"/>
                <a:ea typeface="Calibri" panose="020F0502020204030204" pitchFamily="34" charset="0"/>
              </a:rPr>
              <a:t>d'amarrage</a:t>
            </a:r>
            <a:r>
              <a:rPr lang="fr-FR" sz="3200" dirty="0">
                <a:latin typeface="Arial" panose="020B0604020202020204" pitchFamily="34" charset="0"/>
                <a:ea typeface="Calibri" panose="020F0502020204030204" pitchFamily="34" charset="0"/>
              </a:rPr>
              <a:t>:</a:t>
            </a:r>
            <a:r>
              <a:rPr lang="fr-FR" sz="3200" dirty="0" smtClean="0">
                <a:latin typeface="Arial" panose="020B0604020202020204" pitchFamily="34" charset="0"/>
                <a:ea typeface="Calibri" panose="020F0502020204030204" pitchFamily="34" charset="0"/>
              </a:rPr>
              <a:t> </a:t>
            </a:r>
          </a:p>
          <a:p>
            <a:r>
              <a:rPr lang="fr-FR" sz="3200" dirty="0" smtClean="0">
                <a:latin typeface="Arial" panose="020B0604020202020204" pitchFamily="34" charset="0"/>
                <a:ea typeface="Calibri" panose="020F0502020204030204" pitchFamily="34" charset="0"/>
              </a:rPr>
              <a:t>l'amarrage </a:t>
            </a:r>
            <a:r>
              <a:rPr lang="fr-FR" sz="3200" dirty="0">
                <a:latin typeface="Arial" panose="020B0604020202020204" pitchFamily="34" charset="0"/>
                <a:ea typeface="Calibri" panose="020F0502020204030204" pitchFamily="34" charset="0"/>
              </a:rPr>
              <a:t>parallèle, </a:t>
            </a:r>
            <a:endParaRPr lang="fr-FR" sz="3200" dirty="0" smtClean="0">
              <a:latin typeface="Arial" panose="020B0604020202020204" pitchFamily="34" charset="0"/>
              <a:ea typeface="Calibri" panose="020F0502020204030204" pitchFamily="34" charset="0"/>
            </a:endParaRPr>
          </a:p>
          <a:p>
            <a:r>
              <a:rPr lang="fr-FR" sz="3200" dirty="0" smtClean="0">
                <a:latin typeface="Arial" panose="020B0604020202020204" pitchFamily="34" charset="0"/>
                <a:ea typeface="Calibri" panose="020F0502020204030204" pitchFamily="34" charset="0"/>
              </a:rPr>
              <a:t>l'amarrage </a:t>
            </a:r>
            <a:r>
              <a:rPr lang="fr-FR" sz="3200" dirty="0">
                <a:latin typeface="Arial" panose="020B0604020202020204" pitchFamily="34" charset="0"/>
                <a:ea typeface="Calibri" panose="020F0502020204030204" pitchFamily="34" charset="0"/>
              </a:rPr>
              <a:t>perpendiculaire (cul à quai) et </a:t>
            </a:r>
            <a:endParaRPr lang="fr-FR" sz="3200" dirty="0" smtClean="0">
              <a:latin typeface="Arial" panose="020B0604020202020204" pitchFamily="34" charset="0"/>
              <a:ea typeface="Calibri" panose="020F0502020204030204" pitchFamily="34" charset="0"/>
            </a:endParaRPr>
          </a:p>
          <a:p>
            <a:r>
              <a:rPr lang="fr-FR" sz="3200" dirty="0" smtClean="0">
                <a:latin typeface="Arial" panose="020B0604020202020204" pitchFamily="34" charset="0"/>
                <a:ea typeface="Calibri" panose="020F0502020204030204" pitchFamily="34" charset="0"/>
              </a:rPr>
              <a:t>l'amarrage </a:t>
            </a:r>
            <a:r>
              <a:rPr lang="fr-FR" sz="3200" dirty="0">
                <a:latin typeface="Arial" panose="020B0604020202020204" pitchFamily="34" charset="0"/>
                <a:ea typeface="Calibri" panose="020F0502020204030204" pitchFamily="34" charset="0"/>
              </a:rPr>
              <a:t>à bouée</a:t>
            </a:r>
            <a:endParaRPr lang="en-US" sz="3200" dirty="0"/>
          </a:p>
        </p:txBody>
      </p:sp>
    </p:spTree>
    <p:extLst>
      <p:ext uri="{BB962C8B-B14F-4D97-AF65-F5344CB8AC3E}">
        <p14:creationId xmlns:p14="http://schemas.microsoft.com/office/powerpoint/2010/main" val="3851978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45488" y="357166"/>
            <a:ext cx="332674" cy="6072230"/>
          </a:xfrm>
        </p:spPr>
        <p:txBody>
          <a:bodyPr>
            <a:noAutofit/>
          </a:bodyPr>
          <a:lstStyle/>
          <a:p>
            <a:pPr marL="365760" lvl="1" indent="-283464">
              <a:spcBef>
                <a:spcPts val="600"/>
              </a:spcBef>
              <a:buSzPct val="80000"/>
              <a:buFont typeface="Wingdings 2"/>
              <a:buChar char=""/>
            </a:pPr>
            <a:r>
              <a:rPr lang="fr-FR" sz="2800"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759" y="2405237"/>
            <a:ext cx="7113239" cy="23042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760" y="3"/>
            <a:ext cx="7113240" cy="2420886"/>
          </a:xfrm>
          <a:prstGeom prst="rect">
            <a:avLst/>
          </a:prstGeom>
        </p:spPr>
      </p:pic>
      <p:pic>
        <p:nvPicPr>
          <p:cNvPr id="5" name="Image 14"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2759" y="4437108"/>
            <a:ext cx="7135492" cy="2420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560" y="2288599"/>
            <a:ext cx="2880317" cy="2062103"/>
          </a:xfrm>
          <a:prstGeom prst="rect">
            <a:avLst/>
          </a:prstGeom>
        </p:spPr>
        <p:txBody>
          <a:bodyPr wrap="square">
            <a:spAutoFit/>
          </a:bodyPr>
          <a:lstStyle/>
          <a:p>
            <a:r>
              <a:rPr lang="fr-FR" sz="3200" dirty="0" smtClean="0">
                <a:latin typeface="Arial" panose="020B0604020202020204" pitchFamily="34" charset="0"/>
                <a:ea typeface="Calibri" panose="020F0502020204030204" pitchFamily="34" charset="0"/>
              </a:rPr>
              <a:t> </a:t>
            </a:r>
            <a:endParaRPr lang="fr-FR" sz="3200" dirty="0">
              <a:latin typeface="Arial" panose="020B0604020202020204" pitchFamily="34" charset="0"/>
              <a:ea typeface="Calibri" panose="020F0502020204030204" pitchFamily="34" charset="0"/>
            </a:endParaRPr>
          </a:p>
          <a:p>
            <a:r>
              <a:rPr lang="fr-FR" sz="3200" dirty="0">
                <a:latin typeface="Arial" panose="020B0604020202020204" pitchFamily="34" charset="0"/>
                <a:ea typeface="Calibri" panose="020F0502020204030204" pitchFamily="34" charset="0"/>
              </a:rPr>
              <a:t>l'amarrage perpendiculaire (cul à quai</a:t>
            </a:r>
            <a:r>
              <a:rPr lang="fr-FR" sz="3200" dirty="0" smtClean="0">
                <a:latin typeface="Arial" panose="020B0604020202020204" pitchFamily="34" charset="0"/>
                <a:ea typeface="Calibri" panose="020F0502020204030204" pitchFamily="34" charset="0"/>
              </a:rPr>
              <a:t>)</a:t>
            </a:r>
            <a:endParaRPr lang="en-US" sz="3200" dirty="0"/>
          </a:p>
        </p:txBody>
      </p:sp>
      <p:sp>
        <p:nvSpPr>
          <p:cNvPr id="10" name="Rectangle 9"/>
          <p:cNvSpPr/>
          <p:nvPr/>
        </p:nvSpPr>
        <p:spPr>
          <a:xfrm>
            <a:off x="1" y="5597949"/>
            <a:ext cx="3656855" cy="1077218"/>
          </a:xfrm>
          <a:prstGeom prst="rect">
            <a:avLst/>
          </a:prstGeom>
        </p:spPr>
        <p:txBody>
          <a:bodyPr wrap="square">
            <a:spAutoFit/>
          </a:bodyPr>
          <a:lstStyle/>
          <a:p>
            <a:r>
              <a:rPr lang="fr-FR" sz="3200" dirty="0">
                <a:latin typeface="Arial" panose="020B0604020202020204" pitchFamily="34" charset="0"/>
                <a:ea typeface="Calibri" panose="020F0502020204030204" pitchFamily="34" charset="0"/>
              </a:rPr>
              <a:t>l'amarrage parallèle</a:t>
            </a:r>
            <a:endParaRPr lang="en-US" sz="3200" dirty="0"/>
          </a:p>
        </p:txBody>
      </p:sp>
      <p:sp>
        <p:nvSpPr>
          <p:cNvPr id="11" name="Rectangle 10"/>
          <p:cNvSpPr/>
          <p:nvPr/>
        </p:nvSpPr>
        <p:spPr>
          <a:xfrm>
            <a:off x="1" y="343169"/>
            <a:ext cx="3080792" cy="954107"/>
          </a:xfrm>
          <a:prstGeom prst="rect">
            <a:avLst/>
          </a:prstGeom>
        </p:spPr>
        <p:txBody>
          <a:bodyPr wrap="square">
            <a:spAutoFit/>
          </a:bodyPr>
          <a:lstStyle/>
          <a:p>
            <a:r>
              <a:rPr lang="fr-FR" sz="2800" dirty="0">
                <a:latin typeface="Arial" panose="020B0604020202020204" pitchFamily="34" charset="0"/>
                <a:ea typeface="Calibri" panose="020F0502020204030204" pitchFamily="34" charset="0"/>
              </a:rPr>
              <a:t>l'amarrage à bouée</a:t>
            </a:r>
            <a:endParaRPr lang="en-US" sz="2800" dirty="0"/>
          </a:p>
        </p:txBody>
      </p:sp>
    </p:spTree>
    <p:extLst>
      <p:ext uri="{BB962C8B-B14F-4D97-AF65-F5344CB8AC3E}">
        <p14:creationId xmlns:p14="http://schemas.microsoft.com/office/powerpoint/2010/main" val="404959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536" y="188640"/>
            <a:ext cx="6760553" cy="1741760"/>
          </a:xfrm>
        </p:spPr>
        <p:txBody>
          <a:bodyPr>
            <a:noAutofit/>
          </a:bodyPr>
          <a:lstStyle/>
          <a:p>
            <a:r>
              <a:rPr lang="fr-FR" sz="3200" dirty="0">
                <a:solidFill>
                  <a:schemeClr val="tx1"/>
                </a:solidFill>
                <a:latin typeface="Arial Rounded MT Bold" pitchFamily="34" charset="0"/>
              </a:rPr>
              <a:t>Amarrage a quai</a:t>
            </a:r>
            <a:r>
              <a:rPr lang="fr-FR" sz="3200" dirty="0">
                <a:solidFill>
                  <a:srgbClr val="FF0000"/>
                </a:solidFill>
                <a:latin typeface="Arial Rounded MT Bold" pitchFamily="34" charset="0"/>
              </a:rPr>
              <a:t/>
            </a:r>
            <a:br>
              <a:rPr lang="fr-FR" sz="3200" dirty="0">
                <a:solidFill>
                  <a:srgbClr val="FF0000"/>
                </a:solidFill>
                <a:latin typeface="Arial Rounded MT Bold" pitchFamily="34" charset="0"/>
              </a:rPr>
            </a:br>
            <a:endParaRPr lang="fr-FR" sz="32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309662" y="1142984"/>
            <a:ext cx="8358246" cy="5500726"/>
          </a:xfrm>
        </p:spPr>
        <p:txBody>
          <a:bodyPr>
            <a:noAutofit/>
          </a:bodyPr>
          <a:lstStyle/>
          <a:p>
            <a:pPr algn="just"/>
            <a:r>
              <a:rPr lang="fr-FR" sz="2800" dirty="0" smtClean="0"/>
              <a:t>.</a:t>
            </a:r>
          </a:p>
        </p:txBody>
      </p:sp>
      <p:sp>
        <p:nvSpPr>
          <p:cNvPr id="6" name="Rectangle 5"/>
          <p:cNvSpPr/>
          <p:nvPr/>
        </p:nvSpPr>
        <p:spPr>
          <a:xfrm>
            <a:off x="128464" y="1052736"/>
            <a:ext cx="9777536" cy="3305585"/>
          </a:xfrm>
          <a:prstGeom prst="rect">
            <a:avLst/>
          </a:prstGeom>
        </p:spPr>
        <p:txBody>
          <a:bodyPr wrap="square">
            <a:spAutoFit/>
          </a:bodyPr>
          <a:lstStyle/>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ROLES ET NOMS DES DIFFERENTES AMARRES</a:t>
            </a:r>
          </a:p>
          <a:p>
            <a:pPr indent="449580">
              <a:lnSpc>
                <a:spcPct val="107000"/>
              </a:lnSpc>
              <a:spcAft>
                <a:spcPts val="800"/>
              </a:spcAft>
            </a:pP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POINTE AVANT </a:t>
            </a:r>
            <a:r>
              <a:rPr lang="fr-FR" sz="2800" dirty="0">
                <a:latin typeface="Calibri" panose="020F0502020204030204" pitchFamily="34" charset="0"/>
                <a:ea typeface="Calibri" panose="020F0502020204030204" pitchFamily="34" charset="0"/>
                <a:cs typeface="Times New Roman" panose="02020603050405020304" pitchFamily="18" charset="0"/>
              </a:rPr>
              <a:t>: Empêche le navire de culer</a:t>
            </a:r>
          </a:p>
          <a:p>
            <a:pPr indent="449580">
              <a:lnSpc>
                <a:spcPct val="107000"/>
              </a:lnSpc>
              <a:spcAft>
                <a:spcPts val="800"/>
              </a:spcAft>
            </a:pP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POINTE ARRIERE </a:t>
            </a:r>
            <a:r>
              <a:rPr lang="fr-FR" sz="2800" dirty="0">
                <a:latin typeface="Calibri" panose="020F0502020204030204" pitchFamily="34" charset="0"/>
                <a:ea typeface="Calibri" panose="020F0502020204030204" pitchFamily="34" charset="0"/>
                <a:cs typeface="Times New Roman" panose="02020603050405020304" pitchFamily="18" charset="0"/>
              </a:rPr>
              <a:t>: Empêche le navire d’avancer</a:t>
            </a:r>
          </a:p>
          <a:p>
            <a:pPr indent="449580">
              <a:lnSpc>
                <a:spcPct val="107000"/>
              </a:lnSpc>
              <a:spcAft>
                <a:spcPts val="800"/>
              </a:spcAft>
            </a:pP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GARDE AVANT :   </a:t>
            </a:r>
            <a:r>
              <a:rPr lang="fr-FR" sz="2800" dirty="0">
                <a:latin typeface="Calibri" panose="020F0502020204030204" pitchFamily="34" charset="0"/>
                <a:ea typeface="Calibri" panose="020F0502020204030204" pitchFamily="34" charset="0"/>
                <a:cs typeface="Times New Roman" panose="02020603050405020304" pitchFamily="18" charset="0"/>
              </a:rPr>
              <a:t>Renforce l’effet de la pointe arrière</a:t>
            </a:r>
          </a:p>
          <a:p>
            <a:pPr indent="449580">
              <a:lnSpc>
                <a:spcPct val="107000"/>
              </a:lnSpc>
              <a:spcAft>
                <a:spcPts val="800"/>
              </a:spcAft>
            </a:pP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GARDE ARRIERE : </a:t>
            </a:r>
            <a:r>
              <a:rPr lang="fr-FR" sz="2800" dirty="0">
                <a:latin typeface="Calibri" panose="020F0502020204030204" pitchFamily="34" charset="0"/>
                <a:ea typeface="Calibri" panose="020F0502020204030204" pitchFamily="34" charset="0"/>
                <a:cs typeface="Times New Roman" panose="02020603050405020304" pitchFamily="18" charset="0"/>
              </a:rPr>
              <a:t>Renforce l’effet de la pointe avant</a:t>
            </a:r>
          </a:p>
          <a:p>
            <a:pPr indent="449580">
              <a:lnSpc>
                <a:spcPct val="107000"/>
              </a:lnSpc>
              <a:spcAft>
                <a:spcPts val="800"/>
              </a:spcAft>
            </a:pP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LES TRAVERSSIERS</a:t>
            </a:r>
            <a:r>
              <a:rPr lang="fr-FR" sz="2800" dirty="0">
                <a:latin typeface="Calibri" panose="020F0502020204030204" pitchFamily="34" charset="0"/>
                <a:ea typeface="Calibri" panose="020F0502020204030204" pitchFamily="34" charset="0"/>
                <a:cs typeface="Times New Roman" panose="02020603050405020304" pitchFamily="18" charset="0"/>
              </a:rPr>
              <a:t> : Empêche le navire de s’écarter du quai</a:t>
            </a:r>
          </a:p>
        </p:txBody>
      </p:sp>
    </p:spTree>
    <p:extLst>
      <p:ext uri="{BB962C8B-B14F-4D97-AF65-F5344CB8AC3E}">
        <p14:creationId xmlns:p14="http://schemas.microsoft.com/office/powerpoint/2010/main" val="244438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43744" y="-72007"/>
            <a:ext cx="13033448" cy="7029399"/>
          </a:xfrm>
          <a:prstGeom prst="rect">
            <a:avLst/>
          </a:prstGeom>
        </p:spPr>
      </p:pic>
      <p:sp>
        <p:nvSpPr>
          <p:cNvPr id="3" name="Rectangle 2"/>
          <p:cNvSpPr/>
          <p:nvPr/>
        </p:nvSpPr>
        <p:spPr>
          <a:xfrm>
            <a:off x="848544" y="404664"/>
            <a:ext cx="5121754" cy="584775"/>
          </a:xfrm>
          <a:prstGeom prst="rect">
            <a:avLst/>
          </a:prstGeom>
        </p:spPr>
        <p:txBody>
          <a:bodyPr wrap="square">
            <a:spAutoFit/>
          </a:bodyPr>
          <a:lstStyle/>
          <a:p>
            <a:r>
              <a:rPr lang="fr-FR" sz="3200" dirty="0">
                <a:latin typeface="Arial Rounded MT Bold" pitchFamily="34" charset="0"/>
              </a:rPr>
              <a:t>Amarrage a quai</a:t>
            </a:r>
            <a:endParaRPr lang="en-US" sz="3200" dirty="0"/>
          </a:p>
        </p:txBody>
      </p:sp>
    </p:spTree>
    <p:extLst>
      <p:ext uri="{BB962C8B-B14F-4D97-AF65-F5344CB8AC3E}">
        <p14:creationId xmlns:p14="http://schemas.microsoft.com/office/powerpoint/2010/main" val="241225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8680"/>
            <a:ext cx="9906000" cy="6309320"/>
          </a:xfrm>
        </p:spPr>
      </p:pic>
      <p:sp>
        <p:nvSpPr>
          <p:cNvPr id="3" name="Rectangle 2"/>
          <p:cNvSpPr/>
          <p:nvPr/>
        </p:nvSpPr>
        <p:spPr>
          <a:xfrm>
            <a:off x="3080792" y="225514"/>
            <a:ext cx="3960440" cy="584775"/>
          </a:xfrm>
          <a:prstGeom prst="rect">
            <a:avLst/>
          </a:prstGeom>
        </p:spPr>
        <p:txBody>
          <a:bodyPr wrap="square">
            <a:spAutoFit/>
          </a:bodyPr>
          <a:lstStyle/>
          <a:p>
            <a:r>
              <a:rPr lang="fr-FR" sz="3200" dirty="0">
                <a:latin typeface="Arial Rounded MT Bold" pitchFamily="34" charset="0"/>
              </a:rPr>
              <a:t>Amarrage a quai</a:t>
            </a:r>
            <a:endParaRPr lang="en-US" sz="3200" dirty="0"/>
          </a:p>
        </p:txBody>
      </p:sp>
    </p:spTree>
    <p:extLst>
      <p:ext uri="{BB962C8B-B14F-4D97-AF65-F5344CB8AC3E}">
        <p14:creationId xmlns:p14="http://schemas.microsoft.com/office/powerpoint/2010/main" val="519671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fr-FR" sz="8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319808" y="-99392"/>
            <a:ext cx="14473608" cy="4568522"/>
          </a:xfrm>
          <a:prstGeom prst="rect">
            <a:avLst/>
          </a:prstGeom>
        </p:spPr>
      </p:pic>
      <p:sp>
        <p:nvSpPr>
          <p:cNvPr id="6" name="Rectangle 5"/>
          <p:cNvSpPr/>
          <p:nvPr/>
        </p:nvSpPr>
        <p:spPr>
          <a:xfrm>
            <a:off x="1064568" y="4779211"/>
            <a:ext cx="8841432" cy="1045286"/>
          </a:xfrm>
          <a:prstGeom prst="rect">
            <a:avLst/>
          </a:prstGeom>
        </p:spPr>
        <p:txBody>
          <a:bodyPr wrap="square">
            <a:spAutoFit/>
          </a:bodyPr>
          <a:lstStyle/>
          <a:p>
            <a:pPr>
              <a:lnSpc>
                <a:spcPct val="107000"/>
              </a:lnSpc>
              <a:spcAft>
                <a:spcPts val="800"/>
              </a:spcAft>
            </a:pPr>
            <a:r>
              <a:rPr lang="fr-FR" dirty="0">
                <a:solidFill>
                  <a:srgbClr val="4D5156"/>
                </a:solidFill>
                <a:latin typeface="Arial" panose="020B0604020202020204" pitchFamily="34" charset="0"/>
                <a:ea typeface="Calibri" panose="020F0502020204030204" pitchFamily="34" charset="0"/>
                <a:cs typeface="Times New Roman" panose="02020603050405020304" pitchFamily="18" charset="0"/>
              </a:rPr>
              <a:t>LANCE AMARRE </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solidFill>
                  <a:srgbClr val="4D5156"/>
                </a:solidFill>
                <a:latin typeface="Arial" panose="020B0604020202020204" pitchFamily="34" charset="0"/>
                <a:ea typeface="Calibri" panose="020F0502020204030204" pitchFamily="34" charset="0"/>
              </a:rPr>
              <a:t>Une fois réceptionnée par le lamaneur, à l’aide du lance amarre l aussière est récupérée à terre et  fixée  sur la bitte ou le bollard</a:t>
            </a:r>
            <a:endParaRPr lang="fr-FR" dirty="0"/>
          </a:p>
        </p:txBody>
      </p:sp>
      <p:sp>
        <p:nvSpPr>
          <p:cNvPr id="4" name="Rectangle 3"/>
          <p:cNvSpPr/>
          <p:nvPr/>
        </p:nvSpPr>
        <p:spPr>
          <a:xfrm>
            <a:off x="344488" y="260648"/>
            <a:ext cx="5625810" cy="523220"/>
          </a:xfrm>
          <a:prstGeom prst="rect">
            <a:avLst/>
          </a:prstGeom>
        </p:spPr>
        <p:txBody>
          <a:bodyPr wrap="square">
            <a:spAutoFit/>
          </a:bodyPr>
          <a:lstStyle/>
          <a:p>
            <a:r>
              <a:rPr lang="fr-FR" sz="2800" dirty="0" smtClean="0">
                <a:latin typeface="Arial Rounded MT Bold" pitchFamily="34" charset="0"/>
              </a:rPr>
              <a:t>Manœuvre d Amarrage </a:t>
            </a:r>
            <a:r>
              <a:rPr lang="fr-FR" sz="2800" dirty="0">
                <a:latin typeface="Arial Rounded MT Bold" pitchFamily="34" charset="0"/>
              </a:rPr>
              <a:t>a quai</a:t>
            </a:r>
            <a:endParaRPr lang="en-US" sz="2800" dirty="0"/>
          </a:p>
        </p:txBody>
      </p:sp>
    </p:spTree>
    <p:extLst>
      <p:ext uri="{BB962C8B-B14F-4D97-AF65-F5344CB8AC3E}">
        <p14:creationId xmlns:p14="http://schemas.microsoft.com/office/powerpoint/2010/main" val="291609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solidFill>
                <a:srgbClr val="FF0000"/>
              </a:solidFill>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endParaRPr lang="fr-FR" sz="800" dirty="0"/>
          </a:p>
        </p:txBody>
      </p:sp>
      <p:pic>
        <p:nvPicPr>
          <p:cNvPr id="7"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3543944" y="27384"/>
            <a:ext cx="17065896" cy="6858000"/>
          </a:xfrm>
          <a:prstGeom prst="rect">
            <a:avLst/>
          </a:prstGeom>
        </p:spPr>
      </p:pic>
      <p:sp>
        <p:nvSpPr>
          <p:cNvPr id="3" name="Rectangle 2"/>
          <p:cNvSpPr/>
          <p:nvPr/>
        </p:nvSpPr>
        <p:spPr>
          <a:xfrm>
            <a:off x="5025007" y="0"/>
            <a:ext cx="6716425" cy="646331"/>
          </a:xfrm>
          <a:prstGeom prst="rect">
            <a:avLst/>
          </a:prstGeom>
        </p:spPr>
        <p:txBody>
          <a:bodyPr wrap="square">
            <a:spAutoFit/>
          </a:bodyPr>
          <a:lstStyle/>
          <a:p>
            <a:r>
              <a:rPr lang="fr-FR" sz="3600" dirty="0" smtClean="0">
                <a:latin typeface="Arial Rounded MT Bold" pitchFamily="34" charset="0"/>
              </a:rPr>
              <a:t>Manœuvre d'amarrage </a:t>
            </a:r>
            <a:r>
              <a:rPr lang="fr-FR" sz="3600" dirty="0">
                <a:latin typeface="Arial Rounded MT Bold" pitchFamily="34" charset="0"/>
              </a:rPr>
              <a:t>a quai</a:t>
            </a:r>
            <a:endParaRPr lang="en-US" sz="3600" dirty="0"/>
          </a:p>
        </p:txBody>
      </p:sp>
    </p:spTree>
    <p:extLst>
      <p:ext uri="{BB962C8B-B14F-4D97-AF65-F5344CB8AC3E}">
        <p14:creationId xmlns:p14="http://schemas.microsoft.com/office/powerpoint/2010/main" val="1260843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2610" y="0"/>
            <a:ext cx="8122920" cy="1143000"/>
          </a:xfrm>
        </p:spPr>
        <p:txBody>
          <a:bodyPr>
            <a:normAutofit/>
          </a:bodyPr>
          <a:lstStyle/>
          <a:p>
            <a:endParaRPr lang="fr-FR" sz="800" dirty="0">
              <a:solidFill>
                <a:srgbClr val="FF0000"/>
              </a:solidFill>
              <a:latin typeface="Arial" pitchFamily="34" charset="0"/>
              <a:cs typeface="Arial" pitchFamily="34" charset="0"/>
            </a:endParaRPr>
          </a:p>
        </p:txBody>
      </p:sp>
      <p:sp>
        <p:nvSpPr>
          <p:cNvPr id="3" name="Espace réservé du contenu 2"/>
          <p:cNvSpPr>
            <a:spLocks noGrp="1"/>
          </p:cNvSpPr>
          <p:nvPr>
            <p:ph idx="1"/>
          </p:nvPr>
        </p:nvSpPr>
        <p:spPr>
          <a:xfrm>
            <a:off x="1166786" y="1052736"/>
            <a:ext cx="8427618" cy="5448098"/>
          </a:xfrm>
        </p:spPr>
        <p:txBody>
          <a:bodyPr>
            <a:noAutofit/>
          </a:bodyPr>
          <a:lstStyle/>
          <a:p>
            <a:pPr>
              <a:buNone/>
            </a:pPr>
            <a:r>
              <a:rPr lang="fr-FR" sz="500" dirty="0" smtClean="0"/>
              <a:t>	</a:t>
            </a:r>
            <a:endParaRPr lang="fr-FR" sz="2000" dirty="0"/>
          </a:p>
        </p:txBody>
      </p:sp>
      <p:sp>
        <p:nvSpPr>
          <p:cNvPr id="4" name="Rectangle 2"/>
          <p:cNvSpPr>
            <a:spLocks noChangeArrowheads="1"/>
          </p:cNvSpPr>
          <p:nvPr/>
        </p:nvSpPr>
        <p:spPr bwMode="auto">
          <a:xfrm>
            <a:off x="0" y="166700"/>
            <a:ext cx="817103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20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CONNAISSANCE DES CORDAGES ET</a:t>
            </a:r>
            <a:r>
              <a:rPr kumimoji="0" lang="fr-FR" sz="2000" b="1" i="0" u="none" strike="noStrike" cap="none" normalizeH="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EPISSURE</a:t>
            </a:r>
            <a:endParaRPr kumimoji="0" 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TORONS :</a:t>
            </a:r>
            <a:endParaRPr kumimoji="0" lang="fr-FR"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40C28"/>
                </a:solidFill>
                <a:effectLst/>
                <a:latin typeface="Arial" panose="020B0604020202020204" pitchFamily="34" charset="0"/>
                <a:ea typeface="Calibri" panose="020F0502020204030204" pitchFamily="34" charset="0"/>
                <a:cs typeface="Arial" panose="020B0604020202020204" pitchFamily="34" charset="0"/>
              </a:rPr>
              <a:t>Assemblage de brins textiles (fil de caret) ou m</a:t>
            </a:r>
            <a:r>
              <a:rPr kumimoji="0" lang="fr-FR" b="0" i="0" u="none" strike="noStrike" cap="none" normalizeH="0" baseline="0" dirty="0" smtClean="0">
                <a:ln>
                  <a:noFill/>
                </a:ln>
                <a:solidFill>
                  <a:srgbClr val="040C28"/>
                </a:solidFill>
                <a:effectLst/>
                <a:latin typeface="Calibri" panose="020F0502020204030204" pitchFamily="34" charset="0"/>
                <a:ea typeface="Calibri" panose="020F0502020204030204" pitchFamily="34" charset="0"/>
                <a:cs typeface="Arial" panose="020B0604020202020204" pitchFamily="34" charset="0"/>
              </a:rPr>
              <a:t>é</a:t>
            </a:r>
            <a:r>
              <a:rPr kumimoji="0" lang="fr-FR" b="0" i="0" u="none" strike="noStrike" cap="none" normalizeH="0" baseline="0" dirty="0" smtClean="0">
                <a:ln>
                  <a:noFill/>
                </a:ln>
                <a:solidFill>
                  <a:srgbClr val="040C28"/>
                </a:solidFill>
                <a:effectLst/>
                <a:latin typeface="Arial" panose="020B0604020202020204" pitchFamily="34" charset="0"/>
                <a:ea typeface="Calibri" panose="020F0502020204030204" pitchFamily="34" charset="0"/>
                <a:cs typeface="Arial" panose="020B0604020202020204" pitchFamily="34" charset="0"/>
              </a:rPr>
              <a:t>talliques enroul</a:t>
            </a:r>
            <a:r>
              <a:rPr kumimoji="0" lang="fr-FR" b="0" i="0" u="none" strike="noStrike" cap="none" normalizeH="0" baseline="0" dirty="0" smtClean="0">
                <a:ln>
                  <a:noFill/>
                </a:ln>
                <a:solidFill>
                  <a:srgbClr val="040C28"/>
                </a:solidFill>
                <a:effectLst/>
                <a:latin typeface="Calibri" panose="020F0502020204030204" pitchFamily="34" charset="0"/>
                <a:ea typeface="Calibri" panose="020F0502020204030204" pitchFamily="34" charset="0"/>
                <a:cs typeface="Arial" panose="020B0604020202020204" pitchFamily="34" charset="0"/>
              </a:rPr>
              <a:t>é</a:t>
            </a:r>
            <a:r>
              <a:rPr kumimoji="0" lang="fr-FR" b="0" i="0" u="none" strike="noStrike" cap="none" normalizeH="0" baseline="0" dirty="0" smtClean="0">
                <a:ln>
                  <a:noFill/>
                </a:ln>
                <a:solidFill>
                  <a:srgbClr val="040C28"/>
                </a:solidFill>
                <a:effectLst/>
                <a:latin typeface="Arial" panose="020B0604020202020204" pitchFamily="34" charset="0"/>
                <a:ea typeface="Calibri" panose="020F0502020204030204" pitchFamily="34" charset="0"/>
                <a:cs typeface="Arial" panose="020B0604020202020204" pitchFamily="34" charset="0"/>
              </a:rPr>
              <a:t>s pour former un cordage.</a:t>
            </a:r>
            <a:r>
              <a:rPr kumimoji="0" lang="fr-FR" b="0" i="0" u="none" strike="noStrike" cap="none" normalizeH="0" baseline="0" dirty="0" smtClean="0">
                <a:ln>
                  <a:noFill/>
                </a:ln>
                <a:solidFill>
                  <a:srgbClr val="202124"/>
                </a:solidFill>
                <a:effectLst/>
                <a:latin typeface="Calibri" panose="020F0502020204030204" pitchFamily="34" charset="0"/>
                <a:ea typeface="Calibri" panose="020F0502020204030204" pitchFamily="34" charset="0"/>
                <a:cs typeface="Arial" panose="020B0604020202020204" pitchFamily="34" charset="0"/>
              </a:rPr>
              <a:t> </a:t>
            </a:r>
            <a:endParaRPr kumimoji="0" lang="fr-F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54" descr="TOR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81924"/>
            <a:ext cx="3150844" cy="24231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00472" y="5180096"/>
            <a:ext cx="93650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3713" algn="l"/>
              </a:tabLst>
              <a:defRPr>
                <a:solidFill>
                  <a:schemeClr val="tx1"/>
                </a:solidFill>
                <a:latin typeface="Arial" panose="020B0604020202020204" pitchFamily="34" charset="0"/>
              </a:defRPr>
            </a:lvl1pPr>
            <a:lvl2pPr eaLnBrk="0" fontAlgn="base" hangingPunct="0">
              <a:spcBef>
                <a:spcPct val="0"/>
              </a:spcBef>
              <a:spcAft>
                <a:spcPct val="0"/>
              </a:spcAft>
              <a:tabLst>
                <a:tab pos="493713" algn="l"/>
              </a:tabLst>
              <a:defRPr>
                <a:solidFill>
                  <a:schemeClr val="tx1"/>
                </a:solidFill>
                <a:latin typeface="Arial" panose="020B0604020202020204" pitchFamily="34" charset="0"/>
              </a:defRPr>
            </a:lvl2pPr>
            <a:lvl3pPr eaLnBrk="0" fontAlgn="base" hangingPunct="0">
              <a:spcBef>
                <a:spcPct val="0"/>
              </a:spcBef>
              <a:spcAft>
                <a:spcPct val="0"/>
              </a:spcAft>
              <a:tabLst>
                <a:tab pos="493713" algn="l"/>
              </a:tabLst>
              <a:defRPr>
                <a:solidFill>
                  <a:schemeClr val="tx1"/>
                </a:solidFill>
                <a:latin typeface="Arial" panose="020B0604020202020204" pitchFamily="34" charset="0"/>
              </a:defRPr>
            </a:lvl3pPr>
            <a:lvl4pPr eaLnBrk="0" fontAlgn="base" hangingPunct="0">
              <a:spcBef>
                <a:spcPct val="0"/>
              </a:spcBef>
              <a:spcAft>
                <a:spcPct val="0"/>
              </a:spcAft>
              <a:tabLst>
                <a:tab pos="493713" algn="l"/>
              </a:tabLst>
              <a:defRPr>
                <a:solidFill>
                  <a:schemeClr val="tx1"/>
                </a:solidFill>
                <a:latin typeface="Arial" panose="020B0604020202020204" pitchFamily="34" charset="0"/>
              </a:defRPr>
            </a:lvl4pPr>
            <a:lvl5pPr eaLnBrk="0" fontAlgn="base" hangingPunct="0">
              <a:spcBef>
                <a:spcPct val="0"/>
              </a:spcBef>
              <a:spcAft>
                <a:spcPct val="0"/>
              </a:spcAft>
              <a:tabLst>
                <a:tab pos="493713" algn="l"/>
              </a:tabLst>
              <a:defRPr>
                <a:solidFill>
                  <a:schemeClr val="tx1"/>
                </a:solidFill>
                <a:latin typeface="Arial" panose="020B0604020202020204" pitchFamily="34" charset="0"/>
              </a:defRPr>
            </a:lvl5pPr>
            <a:lvl6pPr eaLnBrk="0" fontAlgn="base" hangingPunct="0">
              <a:spcBef>
                <a:spcPct val="0"/>
              </a:spcBef>
              <a:spcAft>
                <a:spcPct val="0"/>
              </a:spcAft>
              <a:tabLst>
                <a:tab pos="493713" algn="l"/>
              </a:tabLst>
              <a:defRPr>
                <a:solidFill>
                  <a:schemeClr val="tx1"/>
                </a:solidFill>
                <a:latin typeface="Arial" panose="020B0604020202020204" pitchFamily="34" charset="0"/>
              </a:defRPr>
            </a:lvl6pPr>
            <a:lvl7pPr eaLnBrk="0" fontAlgn="base" hangingPunct="0">
              <a:spcBef>
                <a:spcPct val="0"/>
              </a:spcBef>
              <a:spcAft>
                <a:spcPct val="0"/>
              </a:spcAft>
              <a:tabLst>
                <a:tab pos="493713" algn="l"/>
              </a:tabLst>
              <a:defRPr>
                <a:solidFill>
                  <a:schemeClr val="tx1"/>
                </a:solidFill>
                <a:latin typeface="Arial" panose="020B0604020202020204" pitchFamily="34" charset="0"/>
              </a:defRPr>
            </a:lvl7pPr>
            <a:lvl8pPr eaLnBrk="0" fontAlgn="base" hangingPunct="0">
              <a:spcBef>
                <a:spcPct val="0"/>
              </a:spcBef>
              <a:spcAft>
                <a:spcPct val="0"/>
              </a:spcAft>
              <a:tabLst>
                <a:tab pos="493713" algn="l"/>
              </a:tabLst>
              <a:defRPr>
                <a:solidFill>
                  <a:schemeClr val="tx1"/>
                </a:solidFill>
                <a:latin typeface="Arial" panose="020B0604020202020204" pitchFamily="34" charset="0"/>
              </a:defRPr>
            </a:lvl8pPr>
            <a:lvl9pPr eaLnBrk="0" fontAlgn="base" hangingPunct="0">
              <a:spcBef>
                <a:spcPct val="0"/>
              </a:spcBef>
              <a:spcAft>
                <a:spcPct val="0"/>
              </a:spcAft>
              <a:tabLst>
                <a:tab pos="4937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3713" algn="l"/>
              </a:tabLst>
            </a:pPr>
            <a:r>
              <a:rPr kumimoji="0" lang="fr-F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3713" algn="l"/>
              </a:tabLst>
            </a:pPr>
            <a:r>
              <a:rPr kumimoji="0" lang="fr-F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900" b="0" i="0" u="none" strike="noStrike" cap="none" normalizeH="0" baseline="0" dirty="0" smtClean="0">
              <a:ln>
                <a:noFill/>
              </a:ln>
              <a:solidFill>
                <a:schemeClr val="tx1"/>
              </a:solidFill>
              <a:effectLst/>
            </a:endParaRPr>
          </a:p>
        </p:txBody>
      </p:sp>
      <p:sp>
        <p:nvSpPr>
          <p:cNvPr id="6" name="Rectangle 5"/>
          <p:cNvSpPr/>
          <p:nvPr/>
        </p:nvSpPr>
        <p:spPr>
          <a:xfrm>
            <a:off x="128464" y="4421128"/>
            <a:ext cx="7301036" cy="1779333"/>
          </a:xfrm>
          <a:prstGeom prst="rect">
            <a:avLst/>
          </a:prstGeom>
        </p:spPr>
        <p:txBody>
          <a:bodyPr wrap="square">
            <a:spAutoFit/>
          </a:bodyPr>
          <a:lstStyle/>
          <a:p>
            <a:pPr>
              <a:lnSpc>
                <a:spcPct val="107000"/>
              </a:lnSpc>
              <a:spcAft>
                <a:spcPts val="800"/>
              </a:spcAft>
              <a:tabLst>
                <a:tab pos="494030" algn="l"/>
              </a:tabLst>
            </a:pPr>
            <a:r>
              <a:rPr lang="fr-FR" b="1" kern="100" dirty="0">
                <a:latin typeface="Calibri" panose="020F0502020204030204" pitchFamily="34" charset="0"/>
                <a:ea typeface="Calibri" panose="020F0502020204030204" pitchFamily="34" charset="0"/>
                <a:cs typeface="Times New Roman" panose="02020603050405020304" pitchFamily="18" charset="0"/>
              </a:rPr>
              <a:t>COMMETRE UN CORDAGE :</a:t>
            </a:r>
            <a:r>
              <a:rPr lang="fr-FR" b="1" kern="100" dirty="0">
                <a:solidFill>
                  <a:srgbClr val="202124"/>
                </a:solidFill>
                <a:latin typeface="Arial" panose="020B0604020202020204" pitchFamily="34" charset="0"/>
                <a:ea typeface="Calibri" panose="020F0502020204030204" pitchFamily="34" charset="0"/>
                <a:cs typeface="Times New Roman" panose="02020603050405020304" pitchFamily="18" charset="0"/>
              </a:rPr>
              <a:t> </a:t>
            </a:r>
            <a:endParaRPr lang="fr-FR"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94030" algn="l"/>
              </a:tabLst>
            </a:pPr>
            <a:r>
              <a:rPr lang="fr-FR" kern="100" dirty="0">
                <a:solidFill>
                  <a:srgbClr val="202124"/>
                </a:solidFill>
                <a:latin typeface="Arial" panose="020B0604020202020204" pitchFamily="34" charset="0"/>
                <a:ea typeface="Calibri" panose="020F0502020204030204" pitchFamily="34" charset="0"/>
                <a:cs typeface="Times New Roman" panose="02020603050405020304" pitchFamily="18" charset="0"/>
              </a:rPr>
              <a:t>Le commettage des cordages </a:t>
            </a:r>
            <a:r>
              <a:rPr lang="fr-FR" kern="100" dirty="0">
                <a:solidFill>
                  <a:srgbClr val="040C28"/>
                </a:solidFill>
                <a:latin typeface="Arial" panose="020B0604020202020204" pitchFamily="34" charset="0"/>
                <a:ea typeface="Calibri" panose="020F0502020204030204" pitchFamily="34" charset="0"/>
                <a:cs typeface="Times New Roman" panose="02020603050405020304" pitchFamily="18" charset="0"/>
              </a:rPr>
              <a:t>consiste à tortiller ensemble plusieurs fils, plusieurs torons ou plusieurs cordages afin d'obtenir une corde plus grosse et plus solide</a:t>
            </a:r>
            <a:r>
              <a:rPr lang="fr-FR" kern="100" dirty="0">
                <a:solidFill>
                  <a:srgbClr val="202124"/>
                </a:solidFill>
                <a:latin typeface="Arial" panose="020B0604020202020204" pitchFamily="34" charset="0"/>
                <a:ea typeface="Calibri" panose="020F0502020204030204" pitchFamily="34" charset="0"/>
                <a:cs typeface="Times New Roman" panose="02020603050405020304" pitchFamily="18" charset="0"/>
              </a:rPr>
              <a:t>.</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100" dirty="0">
                <a:latin typeface="Calibri" panose="020F0502020204030204" pitchFamily="34" charset="0"/>
                <a:ea typeface="Calibri" panose="020F0502020204030204" pitchFamily="34" charset="0"/>
                <a:cs typeface="Times New Roman" panose="02020603050405020304" pitchFamily="18" charset="0"/>
              </a:rPr>
              <a: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18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endParaRPr lang="fr-FR" sz="800" dirty="0">
              <a:solidFill>
                <a:srgbClr val="FF0000"/>
              </a:solidFill>
              <a:latin typeface="Arial Rounded MT Bold" pitchFamily="34" charset="0"/>
            </a:endParaRPr>
          </a:p>
        </p:txBody>
      </p:sp>
      <p:sp>
        <p:nvSpPr>
          <p:cNvPr id="3" name="Rectangle 2"/>
          <p:cNvSpPr/>
          <p:nvPr/>
        </p:nvSpPr>
        <p:spPr>
          <a:xfrm>
            <a:off x="560512" y="3105835"/>
            <a:ext cx="6868988" cy="369332"/>
          </a:xfrm>
          <a:prstGeom prst="rect">
            <a:avLst/>
          </a:prstGeom>
        </p:spPr>
        <p:txBody>
          <a:bodyPr wrap="square">
            <a:spAutoFit/>
          </a:bodyPr>
          <a:lstStyle/>
          <a:p>
            <a:r>
              <a:rPr lang="fr-FR" dirty="0">
                <a:solidFill>
                  <a:srgbClr val="E3E3E3"/>
                </a:solidFill>
                <a:latin typeface="Arial" panose="020B0604020202020204" pitchFamily="34" charset="0"/>
                <a:ea typeface="Times New Roman" panose="02020603050405020304" pitchFamily="18" charset="0"/>
              </a:rPr>
              <a:t>Une fois terminé, vous avez une magnifique épissure dégraissée</a:t>
            </a:r>
            <a:endParaRPr lang="fr-FR" dirty="0"/>
          </a:p>
        </p:txBody>
      </p:sp>
      <p:sp>
        <p:nvSpPr>
          <p:cNvPr id="5" name="Content Placeholder 4"/>
          <p:cNvSpPr>
            <a:spLocks noGrp="1"/>
          </p:cNvSpPr>
          <p:nvPr>
            <p:ph idx="1"/>
          </p:nvPr>
        </p:nvSpPr>
        <p:spPr/>
        <p:txBody>
          <a:bodyPr/>
          <a:lstStyle/>
          <a:p>
            <a:endParaRPr lang="en-US"/>
          </a:p>
        </p:txBody>
      </p:sp>
      <p:pic>
        <p:nvPicPr>
          <p:cNvPr id="6" name="Picture 5" descr="C:\Users\User\Pictures\arrimage des conteneurs.jpg"/>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906000" cy="5924731"/>
          </a:xfrm>
          <a:prstGeom prst="rect">
            <a:avLst/>
          </a:prstGeom>
          <a:noFill/>
          <a:ln>
            <a:noFill/>
          </a:ln>
        </p:spPr>
      </p:pic>
      <p:sp>
        <p:nvSpPr>
          <p:cNvPr id="4" name="Rectangle 3"/>
          <p:cNvSpPr/>
          <p:nvPr/>
        </p:nvSpPr>
        <p:spPr>
          <a:xfrm>
            <a:off x="1928664" y="6198987"/>
            <a:ext cx="5332020" cy="461665"/>
          </a:xfrm>
          <a:prstGeom prst="rect">
            <a:avLst/>
          </a:prstGeom>
        </p:spPr>
        <p:txBody>
          <a:bodyPr wrap="square">
            <a:spAutoFit/>
          </a:bodyPr>
          <a:lstStyle/>
          <a:p>
            <a:pPr algn="just">
              <a:spcAft>
                <a:spcPts val="0"/>
              </a:spcAft>
              <a:tabLst>
                <a:tab pos="457200" algn="l"/>
              </a:tabLst>
            </a:pPr>
            <a:r>
              <a:rPr lang="fr-FR"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ARRIMAGE DE CONTENEURS</a:t>
            </a:r>
            <a:endParaRPr lang="fr-FR"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1254" y="188640"/>
            <a:ext cx="8122920" cy="1143000"/>
          </a:xfrm>
        </p:spPr>
        <p:txBody>
          <a:bodyPr>
            <a:noAutofit/>
          </a:bodyPr>
          <a:lstStyle/>
          <a:p>
            <a:endParaRPr lang="fr-FR" sz="800" dirty="0">
              <a:solidFill>
                <a:srgbClr val="FF0000"/>
              </a:solidFill>
              <a:latin typeface="Arial Rounded MT Bold" pitchFamily="34" charset="0"/>
            </a:endParaRPr>
          </a:p>
        </p:txBody>
      </p:sp>
      <p:sp>
        <p:nvSpPr>
          <p:cNvPr id="3" name="Espace réservé du contenu 2"/>
          <p:cNvSpPr>
            <a:spLocks noGrp="1"/>
          </p:cNvSpPr>
          <p:nvPr>
            <p:ph idx="1"/>
          </p:nvPr>
        </p:nvSpPr>
        <p:spPr>
          <a:xfrm>
            <a:off x="1452538" y="1643050"/>
            <a:ext cx="7500990" cy="4605350"/>
          </a:xfrm>
        </p:spPr>
        <p:txBody>
          <a:bodyPr>
            <a:noAutofit/>
          </a:bodyPr>
          <a:lstStyle/>
          <a:p>
            <a:pPr lvl="0" algn="just"/>
            <a:r>
              <a:rPr lang="fr-FR" sz="2400" dirty="0" smtClean="0">
                <a:latin typeface="Arial" pitchFamily="34" charset="0"/>
                <a:cs typeface="Arial" pitchFamily="34" charset="0"/>
              </a:rPr>
              <a:t>.</a:t>
            </a:r>
          </a:p>
        </p:txBody>
      </p:sp>
      <p:pic>
        <p:nvPicPr>
          <p:cNvPr id="7" name="Picture 6" descr="C:\Users\DIALLO LASSINA\Pictures\MECHE 1.jpg"/>
          <p:cNvPicPr/>
          <p:nvPr/>
        </p:nvPicPr>
        <p:blipFill>
          <a:blip r:embed="rId2">
            <a:extLst>
              <a:ext uri="{28A0092B-C50C-407E-A947-70E740481C1C}">
                <a14:useLocalDpi xmlns:a14="http://schemas.microsoft.com/office/drawing/2010/main" val="0"/>
              </a:ext>
            </a:extLst>
          </a:blip>
          <a:srcRect/>
          <a:stretch>
            <a:fillRect/>
          </a:stretch>
        </p:blipFill>
        <p:spPr bwMode="auto">
          <a:xfrm>
            <a:off x="200472" y="1846198"/>
            <a:ext cx="9497280" cy="2302882"/>
          </a:xfrm>
          <a:prstGeom prst="rect">
            <a:avLst/>
          </a:prstGeom>
          <a:noFill/>
          <a:ln>
            <a:noFill/>
          </a:ln>
        </p:spPr>
      </p:pic>
      <p:sp>
        <p:nvSpPr>
          <p:cNvPr id="8" name="Rectangle 7"/>
          <p:cNvSpPr/>
          <p:nvPr/>
        </p:nvSpPr>
        <p:spPr>
          <a:xfrm>
            <a:off x="0" y="401866"/>
            <a:ext cx="9906000" cy="1231106"/>
          </a:xfrm>
          <a:prstGeom prst="rect">
            <a:avLst/>
          </a:prstGeom>
        </p:spPr>
        <p:txBody>
          <a:bodyPr wrap="square">
            <a:spAutoFit/>
          </a:bodyPr>
          <a:lstStyle/>
          <a:p>
            <a:pPr lvl="0" eaLnBrk="0" fontAlgn="base" hangingPunct="0">
              <a:spcBef>
                <a:spcPct val="0"/>
              </a:spcBef>
              <a:spcAft>
                <a:spcPct val="0"/>
              </a:spcAft>
              <a:tabLst>
                <a:tab pos="493713" algn="l"/>
              </a:tabLst>
            </a:pPr>
            <a:r>
              <a:rPr lang="fr-FR" sz="2000" b="1" dirty="0">
                <a:solidFill>
                  <a:srgbClr val="202124"/>
                </a:solidFill>
                <a:ea typeface="Calibri" panose="020F0502020204030204" pitchFamily="34" charset="0"/>
                <a:cs typeface="Arial" panose="020B0604020202020204" pitchFamily="34" charset="0"/>
              </a:rPr>
              <a:t>M</a:t>
            </a:r>
            <a:r>
              <a:rPr lang="fr-FR" sz="2000" b="1" dirty="0">
                <a:solidFill>
                  <a:srgbClr val="202124"/>
                </a:solidFill>
                <a:latin typeface="Calibri" panose="020F0502020204030204" pitchFamily="34" charset="0"/>
                <a:ea typeface="Calibri" panose="020F0502020204030204" pitchFamily="34" charset="0"/>
                <a:cs typeface="Arial" panose="020B0604020202020204" pitchFamily="34" charset="0"/>
              </a:rPr>
              <a:t>è</a:t>
            </a:r>
            <a:r>
              <a:rPr lang="fr-FR" sz="2000" b="1" dirty="0">
                <a:solidFill>
                  <a:srgbClr val="202124"/>
                </a:solidFill>
                <a:ea typeface="Calibri" panose="020F0502020204030204" pitchFamily="34" charset="0"/>
                <a:cs typeface="Arial" panose="020B0604020202020204" pitchFamily="34" charset="0"/>
              </a:rPr>
              <a:t>che d'un cordage. </a:t>
            </a:r>
            <a:r>
              <a:rPr lang="fr-FR" dirty="0">
                <a:solidFill>
                  <a:srgbClr val="202124"/>
                </a:solidFill>
                <a:ea typeface="Calibri" panose="020F0502020204030204" pitchFamily="34" charset="0"/>
                <a:cs typeface="Arial" panose="020B0604020202020204" pitchFamily="34" charset="0"/>
              </a:rPr>
              <a:t>, </a:t>
            </a:r>
          </a:p>
          <a:p>
            <a:pPr lvl="0" eaLnBrk="0" fontAlgn="base" hangingPunct="0">
              <a:spcBef>
                <a:spcPct val="0"/>
              </a:spcBef>
              <a:spcAft>
                <a:spcPct val="0"/>
              </a:spcAft>
              <a:tabLst>
                <a:tab pos="493713" algn="l"/>
              </a:tabLst>
            </a:pPr>
            <a:r>
              <a:rPr lang="fr-FR" dirty="0">
                <a:solidFill>
                  <a:srgbClr val="202124"/>
                </a:solidFill>
                <a:ea typeface="Calibri" panose="020F0502020204030204" pitchFamily="34" charset="0"/>
                <a:cs typeface="Arial" panose="020B0604020202020204" pitchFamily="34" charset="0"/>
              </a:rPr>
              <a:t>Toron</a:t>
            </a:r>
            <a:r>
              <a:rPr lang="fr-FR" dirty="0">
                <a:solidFill>
                  <a:srgbClr val="040C28"/>
                </a:solidFill>
                <a:ea typeface="Calibri" panose="020F0502020204030204" pitchFamily="34" charset="0"/>
                <a:cs typeface="Arial" panose="020B0604020202020204" pitchFamily="34" charset="0"/>
              </a:rPr>
              <a:t> intérieur d'un cordage commis en quatre</a:t>
            </a:r>
            <a:r>
              <a:rPr lang="fr-FR" dirty="0">
                <a:solidFill>
                  <a:srgbClr val="202124"/>
                </a:solidFill>
                <a:ea typeface="Calibri" panose="020F0502020204030204" pitchFamily="34" charset="0"/>
                <a:cs typeface="Arial" panose="020B0604020202020204" pitchFamily="34" charset="0"/>
              </a:rPr>
              <a:t>`. Dans les cordages en quatre on interpose un petit toron central dit mèche qui empêche l'aplatissement et évite la déformation sous l'effet de la tension supportée.</a:t>
            </a:r>
            <a:r>
              <a:rPr lang="fr-FR" dirty="0"/>
              <a:t> </a:t>
            </a:r>
          </a:p>
        </p:txBody>
      </p:sp>
      <p:sp>
        <p:nvSpPr>
          <p:cNvPr id="4" name="Rectangle 3"/>
          <p:cNvSpPr/>
          <p:nvPr/>
        </p:nvSpPr>
        <p:spPr>
          <a:xfrm>
            <a:off x="200472" y="4765656"/>
            <a:ext cx="9705528" cy="954107"/>
          </a:xfrm>
          <a:prstGeom prst="rect">
            <a:avLst/>
          </a:prstGeom>
        </p:spPr>
        <p:txBody>
          <a:bodyPr wrap="square">
            <a:spAutoFit/>
          </a:bodyPr>
          <a:lstStyle/>
          <a:p>
            <a:r>
              <a:rPr lang="fr-FR" sz="2000" b="1" dirty="0">
                <a:solidFill>
                  <a:srgbClr val="4D5156"/>
                </a:solidFill>
                <a:latin typeface="Arial" panose="020B0604020202020204" pitchFamily="34" charset="0"/>
                <a:ea typeface="Calibri" panose="020F0502020204030204" pitchFamily="34" charset="0"/>
              </a:rPr>
              <a:t>E</a:t>
            </a:r>
            <a:r>
              <a:rPr lang="fr-FR" sz="2000" b="1" dirty="0" smtClean="0">
                <a:solidFill>
                  <a:srgbClr val="4D5156"/>
                </a:solidFill>
                <a:latin typeface="Arial" panose="020B0604020202020204" pitchFamily="34" charset="0"/>
                <a:ea typeface="Calibri" panose="020F0502020204030204" pitchFamily="34" charset="0"/>
              </a:rPr>
              <a:t>pissure :</a:t>
            </a:r>
          </a:p>
          <a:p>
            <a:r>
              <a:rPr lang="fr-FR" dirty="0" smtClean="0">
                <a:solidFill>
                  <a:srgbClr val="4D5156"/>
                </a:solidFill>
                <a:latin typeface="Arial" panose="020B0604020202020204" pitchFamily="34" charset="0"/>
                <a:ea typeface="Calibri" panose="020F0502020204030204" pitchFamily="34" charset="0"/>
              </a:rPr>
              <a:t>L épissure est</a:t>
            </a:r>
            <a:r>
              <a:rPr lang="fr-FR" dirty="0">
                <a:solidFill>
                  <a:srgbClr val="4D5156"/>
                </a:solidFill>
                <a:latin typeface="Arial" panose="020B0604020202020204" pitchFamily="34" charset="0"/>
                <a:ea typeface="Calibri" panose="020F0502020204030204" pitchFamily="34" charset="0"/>
              </a:rPr>
              <a:t> </a:t>
            </a:r>
            <a:r>
              <a:rPr lang="fr-FR" dirty="0">
                <a:solidFill>
                  <a:srgbClr val="040C28"/>
                </a:solidFill>
                <a:latin typeface="Arial" panose="020B0604020202020204" pitchFamily="34" charset="0"/>
                <a:ea typeface="Calibri" panose="020F0502020204030204" pitchFamily="34" charset="0"/>
              </a:rPr>
              <a:t>l'assemblage de deux extrémités de </a:t>
            </a:r>
            <a:r>
              <a:rPr lang="fr-FR" dirty="0" smtClean="0">
                <a:solidFill>
                  <a:srgbClr val="040C28"/>
                </a:solidFill>
                <a:latin typeface="Arial" panose="020B0604020202020204" pitchFamily="34" charset="0"/>
                <a:ea typeface="Calibri" panose="020F0502020204030204" pitchFamily="34" charset="0"/>
              </a:rPr>
              <a:t>cordage </a:t>
            </a:r>
            <a:r>
              <a:rPr lang="fr-FR" dirty="0">
                <a:solidFill>
                  <a:srgbClr val="040C28"/>
                </a:solidFill>
                <a:latin typeface="Arial" panose="020B0604020202020204" pitchFamily="34" charset="0"/>
                <a:ea typeface="Calibri" panose="020F0502020204030204" pitchFamily="34" charset="0"/>
              </a:rPr>
              <a:t>afin d'obtenir une boucle sans fin</a:t>
            </a:r>
            <a:r>
              <a:rPr lang="fr-FR" dirty="0">
                <a:solidFill>
                  <a:srgbClr val="4D5156"/>
                </a:solidFill>
                <a:latin typeface="Arial" panose="020B0604020202020204" pitchFamily="34" charset="0"/>
                <a:ea typeface="Calibri" panose="020F0502020204030204" pitchFamily="34" charset="0"/>
              </a:rPr>
              <a:t>. Elle doit assurer une solidité et durée de vie </a:t>
            </a:r>
            <a:r>
              <a:rPr lang="fr-FR" dirty="0" smtClean="0">
                <a:solidFill>
                  <a:srgbClr val="4D5156"/>
                </a:solidFill>
                <a:latin typeface="Arial" panose="020B0604020202020204" pitchFamily="34" charset="0"/>
                <a:ea typeface="Calibri" panose="020F0502020204030204" pitchFamily="34" charset="0"/>
              </a:rPr>
              <a:t>.</a:t>
            </a:r>
            <a:endParaRPr lang="fr-FR" dirty="0"/>
          </a:p>
        </p:txBody>
      </p:sp>
    </p:spTree>
    <p:extLst>
      <p:ext uri="{BB962C8B-B14F-4D97-AF65-F5344CB8AC3E}">
        <p14:creationId xmlns:p14="http://schemas.microsoft.com/office/powerpoint/2010/main" val="3109509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9662" y="285728"/>
            <a:ext cx="8429684" cy="6286544"/>
          </a:xfrm>
        </p:spPr>
        <p:txBody>
          <a:bodyPr>
            <a:normAutofit/>
          </a:bodyPr>
          <a:lstStyle/>
          <a:p>
            <a:pPr marL="0" indent="0" algn="just">
              <a:buNone/>
            </a:pPr>
            <a:r>
              <a:rPr lang="fr-FR" dirty="0" smtClean="0">
                <a:solidFill>
                  <a:srgbClr val="FF0000"/>
                </a:solidFill>
                <a:latin typeface="Arial Rounded MT Bold" pitchFamily="34" charset="0"/>
              </a:rPr>
              <a:t>CONFECTION D UNE EPISSURE SUR CORDAGE A TROIS TORONS</a:t>
            </a:r>
          </a:p>
        </p:txBody>
      </p:sp>
      <p:pic>
        <p:nvPicPr>
          <p:cNvPr id="5" name="Picture 1" descr="Un matelotage simple et fi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4953000" cy="28803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adhésif aide beaucoup au début"/>
          <p:cNvPicPr/>
          <p:nvPr/>
        </p:nvPicPr>
        <p:blipFill>
          <a:blip r:embed="rId3">
            <a:extLst>
              <a:ext uri="{28A0092B-C50C-407E-A947-70E740481C1C}">
                <a14:useLocalDpi xmlns:a14="http://schemas.microsoft.com/office/drawing/2010/main" val="0"/>
              </a:ext>
            </a:extLst>
          </a:blip>
          <a:srcRect/>
          <a:stretch>
            <a:fillRect/>
          </a:stretch>
        </p:blipFill>
        <p:spPr bwMode="auto">
          <a:xfrm>
            <a:off x="-48119" y="3573016"/>
            <a:ext cx="5001119" cy="4077071"/>
          </a:xfrm>
          <a:prstGeom prst="rect">
            <a:avLst/>
          </a:prstGeom>
          <a:noFill/>
          <a:ln>
            <a:noFill/>
          </a:ln>
        </p:spPr>
      </p:pic>
      <p:sp>
        <p:nvSpPr>
          <p:cNvPr id="2" name="Rectangle 1"/>
          <p:cNvSpPr/>
          <p:nvPr/>
        </p:nvSpPr>
        <p:spPr>
          <a:xfrm>
            <a:off x="5001120" y="3573016"/>
            <a:ext cx="4904880" cy="1938992"/>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Décommettre les brins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ts val="1920"/>
              </a:lnSpc>
              <a:spcAft>
                <a:spcPts val="0"/>
              </a:spcAft>
            </a:pP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Placez une bande de ruban adhésif à une vingtaine de centimètres de l'extrémité du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puis </a:t>
            </a:r>
            <a:r>
              <a:rPr lang="fr-FR" dirty="0" smtClean="0">
                <a:solidFill>
                  <a:srgbClr val="333333"/>
                </a:solidFill>
                <a:latin typeface="Georgia" panose="02040502050405020303" pitchFamily="18" charset="0"/>
                <a:ea typeface="Times New Roman" panose="02020603050405020304" pitchFamily="18" charset="0"/>
                <a:cs typeface="Times New Roman" panose="02020603050405020304" pitchFamily="18" charset="0"/>
              </a:rPr>
              <a:t>décommettez </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celui-ci jusqu'à cet arrêt. Si les bouts des torons ont tendance à s'effilocher, chauffez-les à l'aide du fer à souder.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53000" y="692696"/>
            <a:ext cx="4953000" cy="1938992"/>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Le matériel nécessaire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ts val="1920"/>
              </a:lnSpc>
              <a:spcAft>
                <a:spcPts val="0"/>
              </a:spcAft>
            </a:pP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Choisir un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de bonne qualité. Munissez-vous d'un bon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5"/>
              </a:rPr>
              <a:t>couteau</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d'un rouleau de ruban adhésif et d'un fer à souder pour brûler les extrémités des cordages synthétiques. Faute de mieux, la flamme d'un briquet fera l'affaire.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625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en placer les brin est un gage de réussite"/>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953000" cy="3429000"/>
          </a:xfrm>
          <a:prstGeom prst="rect">
            <a:avLst/>
          </a:prstGeom>
          <a:noFill/>
          <a:ln>
            <a:noFill/>
          </a:ln>
        </p:spPr>
      </p:pic>
      <p:pic>
        <p:nvPicPr>
          <p:cNvPr id="5" name="Content Placeholder 4" descr="Maintenir le brin bien toronné entre le pouce et l'index"/>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3429000"/>
            <a:ext cx="4952999" cy="3286125"/>
          </a:xfrm>
          <a:prstGeom prst="rect">
            <a:avLst/>
          </a:prstGeom>
          <a:noFill/>
          <a:ln>
            <a:noFill/>
          </a:ln>
        </p:spPr>
      </p:pic>
      <p:sp>
        <p:nvSpPr>
          <p:cNvPr id="2" name="Rectangle 1"/>
          <p:cNvSpPr/>
          <p:nvPr/>
        </p:nvSpPr>
        <p:spPr>
          <a:xfrm>
            <a:off x="4953000" y="0"/>
            <a:ext cx="4953000" cy="2528897"/>
          </a:xfrm>
          <a:prstGeom prst="rect">
            <a:avLst/>
          </a:prstGeom>
        </p:spPr>
        <p:txBody>
          <a:bodyPr wrap="square">
            <a:spAutoFit/>
          </a:bodyPr>
          <a:lstStyle/>
          <a:p>
            <a:pPr fontAlgn="t">
              <a:lnSpc>
                <a:spcPts val="1875"/>
              </a:lnSpc>
              <a:spcAft>
                <a:spcPts val="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Créer l'</a:t>
            </a:r>
            <a:r>
              <a:rPr lang="fr-FR" sz="2000" b="1" dirty="0" err="1">
                <a:solidFill>
                  <a:srgbClr val="333333"/>
                </a:solidFill>
                <a:latin typeface="Georgia" panose="02040502050405020303" pitchFamily="18" charset="0"/>
                <a:ea typeface="Times New Roman" panose="02020603050405020304" pitchFamily="18" charset="0"/>
                <a:cs typeface="Times New Roman" panose="02020603050405020304" pitchFamily="18" charset="0"/>
              </a:rPr>
              <a:t>oeil</a:t>
            </a: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du </a:t>
            </a:r>
            <a:r>
              <a:rPr lang="fr-FR" sz="2000" b="1"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ts val="1920"/>
              </a:lnSpc>
              <a:spcAft>
                <a:spcPts val="0"/>
              </a:spcAft>
            </a:pP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Avec le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formez un œil à la dimension voulue. Placer les torons décommis contre le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l'un dessus et les deux autres de part et d'autre. Ils doivent rester maintenus ainsi pendant la première passe. Pour vous aider lors des premiers essais, nous recommandons de nouer les 2 brins libres sous le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le temps de glisser le troisième en place.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953000" y="3429000"/>
            <a:ext cx="4953000" cy="2416046"/>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Première passe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Passez le brin sous un toron du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Une torsion de ce dernier permet d'ouvrir et de faciliter le passage. Pour assurer un travail propre, essayez de maintenir le brin bien toronné entre 2 doigts. Si le résultat n'est pas pleinement satisfaisant, retordez le brin avant que l'avancée du travail ne le permette plus</a:t>
            </a:r>
            <a:endParaRPr lang="fr-FR" dirty="0"/>
          </a:p>
        </p:txBody>
      </p:sp>
    </p:spTree>
    <p:extLst>
      <p:ext uri="{BB962C8B-B14F-4D97-AF65-F5344CB8AC3E}">
        <p14:creationId xmlns:p14="http://schemas.microsoft.com/office/powerpoint/2010/main" val="4166042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0" y="116632"/>
            <a:ext cx="4952999" cy="1813768"/>
          </a:xfrm>
        </p:spPr>
        <p:txBody>
          <a:bodyPr>
            <a:noAutofit/>
          </a:bodyPr>
          <a:lstStyle/>
          <a:p>
            <a:pPr fontAlgn="t"/>
            <a:r>
              <a:rPr lang="fr-FR" sz="1800" b="1" dirty="0">
                <a:solidFill>
                  <a:schemeClr val="tx1"/>
                </a:solidFill>
              </a:rPr>
              <a:t>Les brins dessus – dessous</a:t>
            </a:r>
            <a:r>
              <a:rPr lang="fr-FR" sz="1800" dirty="0">
                <a:solidFill>
                  <a:schemeClr val="tx1"/>
                </a:solidFill>
              </a:rPr>
              <a:t/>
            </a:r>
            <a:br>
              <a:rPr lang="fr-FR" sz="1800" dirty="0">
                <a:solidFill>
                  <a:schemeClr val="tx1"/>
                </a:solidFill>
              </a:rPr>
            </a:br>
            <a:r>
              <a:rPr lang="fr-FR" sz="1800" dirty="0">
                <a:solidFill>
                  <a:schemeClr val="tx1"/>
                </a:solidFill>
              </a:rPr>
              <a:t>Faites de même pour les 2 autres brins en suivant le cheminement le plus naturel. A la fin de la première passe, bien tendre l'ensemble et vérifier en tournant le </a:t>
            </a:r>
            <a:r>
              <a:rPr lang="fr-FR" sz="1800" dirty="0">
                <a:solidFill>
                  <a:schemeClr val="tx1"/>
                </a:solidFill>
                <a:hlinkClick r:id="rId2"/>
              </a:rPr>
              <a:t>cordage</a:t>
            </a:r>
            <a:r>
              <a:rPr lang="fr-FR" sz="1800" dirty="0">
                <a:solidFill>
                  <a:schemeClr val="tx1"/>
                </a:solidFill>
              </a:rPr>
              <a:t> que chaque brin passe bien sous le bon toron et qu'ils sortent en formant </a:t>
            </a:r>
            <a:r>
              <a:rPr lang="fr-FR" sz="1800" dirty="0" smtClean="0">
                <a:solidFill>
                  <a:schemeClr val="tx1"/>
                </a:solidFill>
              </a:rPr>
              <a:t>entre-deux </a:t>
            </a:r>
            <a:r>
              <a:rPr lang="fr-FR" sz="1800" dirty="0">
                <a:solidFill>
                  <a:schemeClr val="tx1"/>
                </a:solidFill>
              </a:rPr>
              <a:t>un angle de 120°. A ce stade, le ruban adhésif n'est plus nécessaire et peut être retiré.</a:t>
            </a:r>
            <a:br>
              <a:rPr lang="fr-FR" sz="1800" dirty="0">
                <a:solidFill>
                  <a:schemeClr val="tx1"/>
                </a:solidFill>
              </a:rPr>
            </a:br>
            <a:endParaRPr lang="fr-FR" sz="1800" dirty="0">
              <a:solidFill>
                <a:schemeClr val="tx1"/>
              </a:solidFill>
              <a:latin typeface="Arial Rounded MT Bold" pitchFamily="34" charset="0"/>
            </a:endParaRPr>
          </a:p>
        </p:txBody>
      </p:sp>
      <p:sp>
        <p:nvSpPr>
          <p:cNvPr id="3" name="Rectangle 2"/>
          <p:cNvSpPr/>
          <p:nvPr/>
        </p:nvSpPr>
        <p:spPr>
          <a:xfrm>
            <a:off x="488504" y="5013176"/>
            <a:ext cx="9561512" cy="344325"/>
          </a:xfrm>
          <a:prstGeom prst="rect">
            <a:avLst/>
          </a:prstGeom>
        </p:spPr>
        <p:txBody>
          <a:bodyPr wrap="square">
            <a:spAutoFit/>
          </a:bodyPr>
          <a:lstStyle/>
          <a:p>
            <a:pPr fontAlgn="t">
              <a:lnSpc>
                <a:spcPts val="1875"/>
              </a:lnSpc>
              <a:spcBef>
                <a:spcPts val="2625"/>
              </a:spcBef>
              <a:spcAft>
                <a:spcPts val="1050"/>
              </a:spcAft>
            </a:pPr>
            <a:r>
              <a:rPr lang="fr-FR" kern="100" dirty="0" smtClean="0">
                <a:latin typeface="Georgia" panose="02040502050405020303" pitchFamily="18" charset="0"/>
                <a:ea typeface="Times New Roman" panose="02020603050405020304" pitchFamily="18" charset="0"/>
                <a:cs typeface="Times New Roman" panose="02020603050405020304" pitchFamily="18" charset="0"/>
              </a:rPr>
              <a: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5" descr="La suite est simpl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4953001" cy="3471788"/>
          </a:xfrm>
          <a:prstGeom prst="rect">
            <a:avLst/>
          </a:prstGeom>
          <a:noFill/>
          <a:ln>
            <a:noFill/>
          </a:ln>
        </p:spPr>
      </p:pic>
      <p:pic>
        <p:nvPicPr>
          <p:cNvPr id="5" name="Picture 4" descr="3 à 4 passes assurent une bonne résistance"/>
          <p:cNvPicPr/>
          <p:nvPr/>
        </p:nvPicPr>
        <p:blipFill>
          <a:blip r:embed="rId4">
            <a:extLst>
              <a:ext uri="{28A0092B-C50C-407E-A947-70E740481C1C}">
                <a14:useLocalDpi xmlns:a14="http://schemas.microsoft.com/office/drawing/2010/main" val="0"/>
              </a:ext>
            </a:extLst>
          </a:blip>
          <a:srcRect/>
          <a:stretch>
            <a:fillRect/>
          </a:stretch>
        </p:blipFill>
        <p:spPr bwMode="auto">
          <a:xfrm>
            <a:off x="1" y="3429001"/>
            <a:ext cx="4953000" cy="3428998"/>
          </a:xfrm>
          <a:prstGeom prst="rect">
            <a:avLst/>
          </a:prstGeom>
          <a:noFill/>
          <a:ln>
            <a:noFill/>
          </a:ln>
        </p:spPr>
      </p:pic>
      <p:sp>
        <p:nvSpPr>
          <p:cNvPr id="4" name="Rectangle 3"/>
          <p:cNvSpPr/>
          <p:nvPr/>
        </p:nvSpPr>
        <p:spPr>
          <a:xfrm>
            <a:off x="4953000" y="3471788"/>
            <a:ext cx="4953000" cy="2970044"/>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Tressage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Poursuivre ensuite le tressage sur le même mode, en prenant soin de passer par dessus un toron avant de passer sous le suivant. Tendez bien à la fin de chaque passe et continuez à tordre les brins sur eux-mêmes pour donner une belle apparence et une solidité maximale à l'ensemble. Trois à quatre passes assurent à l'œil une résistance équivalente à celle du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2"/>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lui-même</a:t>
            </a:r>
            <a:endParaRPr lang="fr-FR" dirty="0"/>
          </a:p>
        </p:txBody>
      </p:sp>
    </p:spTree>
    <p:extLst>
      <p:ext uri="{BB962C8B-B14F-4D97-AF65-F5344CB8AC3E}">
        <p14:creationId xmlns:p14="http://schemas.microsoft.com/office/powerpoint/2010/main" val="169609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800" dirty="0">
              <a:solidFill>
                <a:srgbClr val="FF0000"/>
              </a:solidFill>
              <a:latin typeface="Arial" pitchFamily="34" charset="0"/>
              <a:cs typeface="Arial" pitchFamily="34" charset="0"/>
            </a:endParaRPr>
          </a:p>
        </p:txBody>
      </p:sp>
      <p:sp>
        <p:nvSpPr>
          <p:cNvPr id="3" name="Rectangle 2"/>
          <p:cNvSpPr/>
          <p:nvPr/>
        </p:nvSpPr>
        <p:spPr>
          <a:xfrm>
            <a:off x="-87560" y="3676"/>
            <a:ext cx="9777536" cy="919419"/>
          </a:xfrm>
          <a:prstGeom prst="rect">
            <a:avLst/>
          </a:prstGeom>
        </p:spPr>
        <p:txBody>
          <a:bodyPr wrap="square">
            <a:spAutoFit/>
          </a:bodyPr>
          <a:lstStyle/>
          <a:p>
            <a:pPr>
              <a:lnSpc>
                <a:spcPct val="107000"/>
              </a:lnSpc>
              <a:spcAft>
                <a:spcPts val="800"/>
              </a:spcAft>
            </a:pPr>
            <a:r>
              <a:rPr lang="fr-FR" sz="2000" b="1" kern="100" spc="25" dirty="0">
                <a:solidFill>
                  <a:srgbClr val="FF0000"/>
                </a:solidFill>
                <a:latin typeface="GothamBook"/>
                <a:ea typeface="Calibri" panose="020F0502020204030204" pitchFamily="34" charset="0"/>
                <a:cs typeface="Times New Roman" panose="02020603050405020304" pitchFamily="18" charset="0"/>
              </a:rPr>
              <a:t>CONFECTION D’UNE EPISSURE SUR CORDAGE </a:t>
            </a:r>
            <a:r>
              <a:rPr lang="fr-FR" sz="2000" b="1" kern="100" spc="25" dirty="0" smtClean="0">
                <a:solidFill>
                  <a:srgbClr val="FF0000"/>
                </a:solidFill>
                <a:latin typeface="GothamBook"/>
                <a:ea typeface="Calibri" panose="020F0502020204030204" pitchFamily="34" charset="0"/>
                <a:cs typeface="Times New Roman" panose="02020603050405020304" pitchFamily="18" charset="0"/>
              </a:rPr>
              <a:t>A </a:t>
            </a:r>
            <a:r>
              <a:rPr lang="fr-FR" sz="2000" b="1" kern="100" spc="25" dirty="0">
                <a:solidFill>
                  <a:srgbClr val="FF0000"/>
                </a:solidFill>
                <a:latin typeface="GothamBook"/>
                <a:ea typeface="Calibri" panose="020F0502020204030204" pitchFamily="34" charset="0"/>
                <a:cs typeface="Times New Roman" panose="02020603050405020304" pitchFamily="18" charset="0"/>
              </a:rPr>
              <a:t>QUATRES TORONS</a:t>
            </a:r>
            <a:endParaRPr lang="fr-FR" sz="20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100" spc="25" dirty="0" smtClean="0">
                <a:solidFill>
                  <a:srgbClr val="303030"/>
                </a:solidFill>
                <a:latin typeface="GothamBook"/>
                <a:ea typeface="Calibri" panose="020F0502020204030204" pitchFamily="34" charset="0"/>
                <a:cs typeface="Times New Roman" panose="02020603050405020304" pitchFamily="18" charset="0"/>
              </a:rPr>
              <a:t>...</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p:cNvSpPr>
            <a:spLocks noGrp="1"/>
          </p:cNvSpPr>
          <p:nvPr>
            <p:ph idx="1"/>
          </p:nvPr>
        </p:nvSpPr>
        <p:spPr>
          <a:xfrm flipV="1">
            <a:off x="0" y="6041363"/>
            <a:ext cx="9777536" cy="916029"/>
          </a:xfrm>
        </p:spPr>
        <p:txBody>
          <a:bodyPr/>
          <a:lstStyle/>
          <a:p>
            <a:endParaRPr lang="fr-FR" dirty="0"/>
          </a:p>
        </p:txBody>
      </p:sp>
      <p:sp>
        <p:nvSpPr>
          <p:cNvPr id="4" name="Rectangle 3"/>
          <p:cNvSpPr/>
          <p:nvPr/>
        </p:nvSpPr>
        <p:spPr>
          <a:xfrm>
            <a:off x="0" y="609600"/>
            <a:ext cx="9949780" cy="5114413"/>
          </a:xfrm>
          <a:prstGeom prst="rect">
            <a:avLst/>
          </a:prstGeom>
        </p:spPr>
        <p:txBody>
          <a:bodyPr wrap="square">
            <a:spAutoFit/>
          </a:bodyPr>
          <a:lstStyle/>
          <a:p>
            <a:pPr>
              <a:lnSpc>
                <a:spcPct val="107000"/>
              </a:lnSpc>
              <a:spcAft>
                <a:spcPts val="800"/>
              </a:spcAft>
            </a:pPr>
            <a:r>
              <a:rPr lang="fr-FR" b="1"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 </a:t>
            </a:r>
            <a:r>
              <a:rPr lang="fr-FR" sz="2400" b="1"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Les étapes : </a:t>
            </a:r>
            <a:r>
              <a:rPr lang="fr-FR" sz="2400" b="1" dirty="0" smtClean="0">
                <a:solidFill>
                  <a:srgbClr val="0D1A31"/>
                </a:solidFill>
                <a:latin typeface="Arial" panose="020B0604020202020204" pitchFamily="34" charset="0"/>
                <a:ea typeface="Times New Roman" panose="02020603050405020304" pitchFamily="18" charset="0"/>
                <a:cs typeface="Times New Roman" panose="02020603050405020304" pitchFamily="18" charset="0"/>
              </a:rPr>
              <a:t>Epissure sur cordage </a:t>
            </a:r>
            <a:r>
              <a:rPr lang="fr-FR" sz="2400" b="1"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quatre torons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Sépa­rer les torons sur une longueur 10 à 12 fois le diamètre, repé­rée par un nœud constric­teur (ou autre, ou du ruban adhé­sif),</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Déter­mi­ner la taille de l’œil et la déli­mi­ter, éven­tuel­le­ment, par un autre repère,</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Dispo­ser le courant au-dessus du dormant, en sépa­rant les torons courants, 2 devant, 2 derrière,</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1.</a:t>
            </a:r>
            <a:r>
              <a:rPr lang="fr-FR" sz="2000" dirty="0" smtClean="0">
                <a:solidFill>
                  <a:srgbClr val="0D1A31"/>
                </a:solidFill>
                <a:latin typeface="Arial" panose="020B0604020202020204" pitchFamily="34" charset="0"/>
                <a:ea typeface="Times New Roman" panose="02020603050405020304" pitchFamily="18" charset="0"/>
                <a:cs typeface="Times New Roman" panose="02020603050405020304" pitchFamily="18" charset="0"/>
              </a:rPr>
              <a:t>Passer</a:t>
            </a: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 vers le bas, le premier toron courant sous deux torons dormants,</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2.</a:t>
            </a:r>
            <a:r>
              <a:rPr lang="fr-FR" sz="2000" dirty="0" smtClean="0">
                <a:solidFill>
                  <a:srgbClr val="0D1A31"/>
                </a:solidFill>
                <a:latin typeface="Arial" panose="020B0604020202020204" pitchFamily="34" charset="0"/>
                <a:ea typeface="Times New Roman" panose="02020603050405020304" pitchFamily="18" charset="0"/>
                <a:cs typeface="Times New Roman" panose="02020603050405020304" pitchFamily="18" charset="0"/>
              </a:rPr>
              <a:t>Rentrer </a:t>
            </a: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le deuxième toron courant dans le même trou et passer sous un toron dormant,</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20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3.</a:t>
            </a:r>
            <a:r>
              <a:rPr lang="fr-FR" sz="2000" dirty="0" smtClean="0">
                <a:solidFill>
                  <a:srgbClr val="0D1A31"/>
                </a:solidFill>
                <a:latin typeface="Arial" panose="020B0604020202020204" pitchFamily="34" charset="0"/>
                <a:ea typeface="Times New Roman" panose="02020603050405020304" pitchFamily="18" charset="0"/>
                <a:cs typeface="Times New Roman" panose="02020603050405020304" pitchFamily="18" charset="0"/>
              </a:rPr>
              <a:t>Passer </a:t>
            </a:r>
            <a:r>
              <a:rPr lang="fr-FR" sz="2000" dirty="0">
                <a:solidFill>
                  <a:srgbClr val="0D1A31"/>
                </a:solidFill>
                <a:latin typeface="Arial" panose="020B0604020202020204" pitchFamily="34" charset="0"/>
                <a:ea typeface="Times New Roman" panose="02020603050405020304" pitchFamily="18" charset="0"/>
                <a:cs typeface="Times New Roman" panose="02020603050405020304" pitchFamily="18" charset="0"/>
              </a:rPr>
              <a:t>le troi­sième toron courant, dans l’autre sens, sous le toron dormant suivant et le rabattre,</a:t>
            </a:r>
            <a:endParaRPr lang="fr-FR" sz="2000" dirty="0">
              <a:solidFill>
                <a:srgbClr val="0D1A31"/>
              </a:solidFill>
              <a:latin typeface="Calibri" panose="020F0502020204030204" pitchFamily="34" charset="0"/>
              <a:ea typeface="Calibri" panose="020F0502020204030204" pitchFamily="34" charset="0"/>
              <a:cs typeface="Times New Roman" panose="02020603050405020304" pitchFamily="18" charset="0"/>
            </a:endParaRPr>
          </a:p>
          <a:p>
            <a:r>
              <a:rPr lang="fr-FR" sz="2000" dirty="0" smtClean="0">
                <a:solidFill>
                  <a:srgbClr val="FF0000"/>
                </a:solidFill>
                <a:latin typeface="Arial" panose="020B0604020202020204" pitchFamily="34" charset="0"/>
                <a:ea typeface="Times New Roman" panose="02020603050405020304" pitchFamily="18" charset="0"/>
              </a:rPr>
              <a:t>     4.</a:t>
            </a:r>
            <a:r>
              <a:rPr lang="fr-FR" sz="2000" dirty="0" smtClean="0">
                <a:solidFill>
                  <a:srgbClr val="0D1A31"/>
                </a:solidFill>
                <a:latin typeface="Arial" panose="020B0604020202020204" pitchFamily="34" charset="0"/>
                <a:ea typeface="Times New Roman" panose="02020603050405020304" pitchFamily="18" charset="0"/>
              </a:rPr>
              <a:t>En </a:t>
            </a:r>
            <a:r>
              <a:rPr lang="fr-FR" sz="2000" dirty="0">
                <a:solidFill>
                  <a:srgbClr val="0D1A31"/>
                </a:solidFill>
                <a:latin typeface="Arial" panose="020B0604020202020204" pitchFamily="34" charset="0"/>
                <a:ea typeface="Times New Roman" panose="02020603050405020304" pitchFamily="18" charset="0"/>
              </a:rPr>
              <a:t>conser­vant l’épis­soir dans cette posi­tion, passer le quatrième toron courant en le croi­sant avec le troi­sième</a:t>
            </a:r>
            <a:endParaRPr lang="fr-FR" sz="2000" dirty="0"/>
          </a:p>
        </p:txBody>
      </p:sp>
    </p:spTree>
    <p:extLst>
      <p:ext uri="{BB962C8B-B14F-4D97-AF65-F5344CB8AC3E}">
        <p14:creationId xmlns:p14="http://schemas.microsoft.com/office/powerpoint/2010/main" val="1043595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05064"/>
            <a:ext cx="10410056" cy="335989"/>
          </a:xfrm>
          <a:prstGeom prst="rect">
            <a:avLst/>
          </a:prstGeom>
        </p:spPr>
        <p:txBody>
          <a:bodyPr wrap="square">
            <a:spAutoFit/>
          </a:bodyPr>
          <a:lstStyle/>
          <a:p>
            <a:pPr fontAlgn="t">
              <a:lnSpc>
                <a:spcPts val="1875"/>
              </a:lnSpc>
              <a:spcBef>
                <a:spcPts val="2625"/>
              </a:spcBef>
              <a:spcAft>
                <a:spcPts val="1050"/>
              </a:spcAft>
            </a:pPr>
            <a:r>
              <a:rPr lang="fr-FR" kern="100" dirty="0" smtClean="0">
                <a:latin typeface="Georgia" panose="02040502050405020303" pitchFamily="18" charset="0"/>
                <a:ea typeface="Times New Roman" panose="02020603050405020304" pitchFamily="18" charset="0"/>
                <a:cs typeface="Times New Roman" panose="02020603050405020304" pitchFamily="18" charset="0"/>
              </a:rPr>
              <a: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On coupe l'excédent"/>
          <p:cNvPicPr/>
          <p:nvPr/>
        </p:nvPicPr>
        <p:blipFill>
          <a:blip r:embed="rId2">
            <a:extLst>
              <a:ext uri="{28A0092B-C50C-407E-A947-70E740481C1C}">
                <a14:useLocalDpi xmlns:a14="http://schemas.microsoft.com/office/drawing/2010/main" val="0"/>
              </a:ext>
            </a:extLst>
          </a:blip>
          <a:srcRect/>
          <a:stretch>
            <a:fillRect/>
          </a:stretch>
        </p:blipFill>
        <p:spPr bwMode="auto">
          <a:xfrm>
            <a:off x="-9397" y="-207411"/>
            <a:ext cx="4953000" cy="3429000"/>
          </a:xfrm>
          <a:prstGeom prst="rect">
            <a:avLst/>
          </a:prstGeom>
          <a:noFill/>
          <a:ln>
            <a:noFill/>
          </a:ln>
        </p:spPr>
      </p:pic>
      <p:pic>
        <p:nvPicPr>
          <p:cNvPr id="5" name="Content Placeholder 4" descr="Les fils sont soudés à chau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429000"/>
            <a:ext cx="4953001" cy="3428999"/>
          </a:xfrm>
          <a:prstGeom prst="rect">
            <a:avLst/>
          </a:prstGeom>
          <a:noFill/>
          <a:ln>
            <a:noFill/>
          </a:ln>
        </p:spPr>
      </p:pic>
      <p:sp>
        <p:nvSpPr>
          <p:cNvPr id="3" name="Rectangle 2"/>
          <p:cNvSpPr/>
          <p:nvPr/>
        </p:nvSpPr>
        <p:spPr>
          <a:xfrm>
            <a:off x="4953001" y="0"/>
            <a:ext cx="4952998" cy="2669962"/>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Finition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ts val="1920"/>
              </a:lnSpc>
              <a:spcAft>
                <a:spcPts val="0"/>
              </a:spcAft>
            </a:pP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Après vous être assuré que tout est en ordre, que chaque brin passe au bon endroit et que l'épissure est bien tendue, retordez fermement le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4"/>
              </a:rPr>
              <a:t>cordage</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au niveau de votre épissure. Cela aura pour effet de marier étroitement les brins aux torons et vous visualiserez mieux ainsi la régularité de votre travail. Coupez ensuite l'excédent des brins à l'aide d'un </a:t>
            </a:r>
            <a:r>
              <a:rPr lang="fr-FR" dirty="0">
                <a:solidFill>
                  <a:srgbClr val="0000FF"/>
                </a:solidFill>
                <a:latin typeface="Georgia" panose="02040502050405020303" pitchFamily="18" charset="0"/>
                <a:ea typeface="Times New Roman" panose="02020603050405020304" pitchFamily="18" charset="0"/>
                <a:cs typeface="Times New Roman" panose="02020603050405020304" pitchFamily="18" charset="0"/>
                <a:hlinkClick r:id="rId5"/>
              </a:rPr>
              <a:t>couteau</a:t>
            </a:r>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 bien affuté.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53000" y="3429000"/>
            <a:ext cx="4953000" cy="1862048"/>
          </a:xfrm>
          <a:prstGeom prst="rect">
            <a:avLst/>
          </a:prstGeom>
        </p:spPr>
        <p:txBody>
          <a:bodyPr wrap="square">
            <a:spAutoFit/>
          </a:bodyPr>
          <a:lstStyle/>
          <a:p>
            <a:pPr fontAlgn="t">
              <a:lnSpc>
                <a:spcPts val="1875"/>
              </a:lnSpc>
              <a:spcBef>
                <a:spcPts val="2625"/>
              </a:spcBef>
              <a:spcAft>
                <a:spcPts val="1050"/>
              </a:spcAft>
            </a:pPr>
            <a:r>
              <a:rPr lang="fr-FR" sz="2000" b="1"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Soudage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dirty="0">
                <a:solidFill>
                  <a:srgbClr val="333333"/>
                </a:solidFill>
                <a:latin typeface="Georgia" panose="02040502050405020303" pitchFamily="18" charset="0"/>
                <a:ea typeface="Times New Roman" panose="02020603050405020304" pitchFamily="18" charset="0"/>
                <a:cs typeface="Times New Roman" panose="02020603050405020304" pitchFamily="18" charset="0"/>
              </a:rPr>
              <a:t>Chauffez enfin les extrémités des brins pour que les fils se soudent entre eux. Cela évitera qu'ils ne s'effilochent. Là, le fer à souder montre toute son utilité, mais une lame chauffée à la flamme peut faire l'affaire</a:t>
            </a:r>
            <a:endParaRPr lang="fr-FR" dirty="0"/>
          </a:p>
        </p:txBody>
      </p:sp>
    </p:spTree>
    <p:extLst>
      <p:ext uri="{BB962C8B-B14F-4D97-AF65-F5344CB8AC3E}">
        <p14:creationId xmlns:p14="http://schemas.microsoft.com/office/powerpoint/2010/main" val="5338401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242" y="116632"/>
            <a:ext cx="8122920" cy="562074"/>
          </a:xfrm>
        </p:spPr>
        <p:txBody>
          <a:bodyPr>
            <a:normAutofit fontScale="90000"/>
          </a:bodyPr>
          <a:lstStyle/>
          <a:p>
            <a:r>
              <a:rPr lang="fr-FR" sz="5400" dirty="0" smtClean="0">
                <a:solidFill>
                  <a:srgbClr val="FF0000"/>
                </a:solidFill>
                <a:effectLst/>
              </a:rPr>
              <a:t/>
            </a:r>
            <a:br>
              <a:rPr lang="fr-FR" sz="5400" dirty="0" smtClean="0">
                <a:solidFill>
                  <a:srgbClr val="FF0000"/>
                </a:solidFill>
                <a:effectLst/>
              </a:rPr>
            </a:br>
            <a:r>
              <a:rPr lang="fr-FR" sz="5400" dirty="0">
                <a:solidFill>
                  <a:srgbClr val="FF0000"/>
                </a:solidFill>
                <a:effectLst/>
              </a:rPr>
              <a:t/>
            </a:r>
            <a:br>
              <a:rPr lang="fr-FR" sz="5400" dirty="0">
                <a:solidFill>
                  <a:srgbClr val="FF0000"/>
                </a:solidFill>
                <a:effectLst/>
              </a:rPr>
            </a:br>
            <a:endParaRPr lang="fr-FR" sz="5400" dirty="0">
              <a:solidFill>
                <a:srgbClr val="FF0000"/>
              </a:solidFill>
            </a:endParaRPr>
          </a:p>
        </p:txBody>
      </p:sp>
      <p:pic>
        <p:nvPicPr>
          <p:cNvPr id="5" name="Picture 4" descr="20181211_210200"/>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52999" cy="3428999"/>
          </a:xfrm>
          <a:prstGeom prst="rect">
            <a:avLst/>
          </a:prstGeom>
          <a:noFill/>
          <a:ln>
            <a:noFill/>
          </a:ln>
        </p:spPr>
      </p:pic>
      <p:pic>
        <p:nvPicPr>
          <p:cNvPr id="6" name="Picture 5" descr="20181211_210250"/>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
            <a:ext cx="4953000" cy="3428999"/>
          </a:xfrm>
          <a:prstGeom prst="rect">
            <a:avLst/>
          </a:prstGeom>
          <a:noFill/>
          <a:ln>
            <a:noFill/>
          </a:ln>
        </p:spPr>
      </p:pic>
      <p:pic>
        <p:nvPicPr>
          <p:cNvPr id="7" name="Content Placeholder 6" descr="20181211_210257"/>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3429000"/>
            <a:ext cx="4952999" cy="3429000"/>
          </a:xfrm>
          <a:prstGeom prst="rect">
            <a:avLst/>
          </a:prstGeom>
          <a:noFill/>
          <a:ln>
            <a:noFill/>
          </a:ln>
        </p:spPr>
      </p:pic>
      <p:pic>
        <p:nvPicPr>
          <p:cNvPr id="8" name="Picture 7" descr="20181211_21035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450581"/>
            <a:ext cx="4953000" cy="3428999"/>
          </a:xfrm>
          <a:prstGeom prst="rect">
            <a:avLst/>
          </a:prstGeom>
          <a:noFill/>
          <a:ln>
            <a:noFill/>
          </a:ln>
        </p:spPr>
      </p:pic>
    </p:spTree>
    <p:extLst>
      <p:ext uri="{BB962C8B-B14F-4D97-AF65-F5344CB8AC3E}">
        <p14:creationId xmlns:p14="http://schemas.microsoft.com/office/powerpoint/2010/main" val="3570832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454" y="188640"/>
            <a:ext cx="8181546" cy="5987752"/>
          </a:xfrm>
        </p:spPr>
        <p:txBody>
          <a:bodyPr>
            <a:normAutofit/>
          </a:bodyPr>
          <a:lstStyle/>
          <a:p>
            <a:endParaRPr lang="fr-FR" dirty="0"/>
          </a:p>
          <a:p>
            <a:endParaRPr lang="fr-FR" dirty="0"/>
          </a:p>
        </p:txBody>
      </p:sp>
      <p:pic>
        <p:nvPicPr>
          <p:cNvPr id="4" name="Picture 3" descr="C:\Users\DIALLO LASSINA\Pictures\OEIL.jpg"/>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4953000" cy="3428999"/>
          </a:xfrm>
          <a:prstGeom prst="rect">
            <a:avLst/>
          </a:prstGeom>
          <a:noFill/>
          <a:ln>
            <a:noFill/>
          </a:ln>
        </p:spPr>
      </p:pic>
      <p:pic>
        <p:nvPicPr>
          <p:cNvPr id="6" name="Picture 5" descr="20181211_210559"/>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953000" cy="3429000"/>
          </a:xfrm>
          <a:prstGeom prst="rect">
            <a:avLst/>
          </a:prstGeom>
          <a:noFill/>
          <a:ln>
            <a:noFill/>
          </a:ln>
        </p:spPr>
      </p:pic>
    </p:spTree>
    <p:extLst>
      <p:ext uri="{BB962C8B-B14F-4D97-AF65-F5344CB8AC3E}">
        <p14:creationId xmlns:p14="http://schemas.microsoft.com/office/powerpoint/2010/main" val="2289836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IALLO LASSINA\Pictures\FIL D ACI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 y="488270"/>
            <a:ext cx="8625408" cy="2736304"/>
          </a:xfrm>
          <a:prstGeom prst="rect">
            <a:avLst/>
          </a:prstGeom>
          <a:noFill/>
          <a:ln>
            <a:noFill/>
          </a:ln>
        </p:spPr>
      </p:pic>
      <p:pic>
        <p:nvPicPr>
          <p:cNvPr id="3" name="Picture 2" descr="C:\Users\DIALLO LASSINA\Pictures\MECHE FIL D ACIER.jpg"/>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8625408" cy="3429000"/>
          </a:xfrm>
          <a:prstGeom prst="rect">
            <a:avLst/>
          </a:prstGeom>
          <a:noFill/>
          <a:ln>
            <a:noFill/>
          </a:ln>
        </p:spPr>
      </p:pic>
      <p:sp>
        <p:nvSpPr>
          <p:cNvPr id="2" name="Rectangle 1"/>
          <p:cNvSpPr/>
          <p:nvPr/>
        </p:nvSpPr>
        <p:spPr>
          <a:xfrm>
            <a:off x="776536" y="116632"/>
            <a:ext cx="6313972" cy="470000"/>
          </a:xfrm>
          <a:prstGeom prst="rect">
            <a:avLst/>
          </a:prstGeom>
        </p:spPr>
        <p:txBody>
          <a:bodyPr wrap="square">
            <a:spAutoFit/>
          </a:bodyPr>
          <a:lstStyle/>
          <a:p>
            <a:pPr>
              <a:lnSpc>
                <a:spcPct val="107000"/>
              </a:lnSpc>
              <a:spcAft>
                <a:spcPts val="800"/>
              </a:spcAft>
            </a:pPr>
            <a:r>
              <a:rPr lang="fr-FR" sz="2400" b="1" kern="100" dirty="0">
                <a:latin typeface="Calibri" panose="020F0502020204030204" pitchFamily="34" charset="0"/>
                <a:ea typeface="Calibri" panose="020F0502020204030204" pitchFamily="34" charset="0"/>
                <a:cs typeface="Times New Roman" panose="02020603050405020304" pitchFamily="18" charset="0"/>
              </a:rPr>
              <a:t>TP EPISSURE SUR FIL D’ACIER SIX TORRONS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745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IALLO LASSINA\Pictures\FINITION FIL D ACI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0" y="2023"/>
            <a:ext cx="9892990" cy="4527550"/>
          </a:xfrm>
          <a:prstGeom prst="rect">
            <a:avLst/>
          </a:prstGeom>
          <a:noFill/>
          <a:ln>
            <a:noFill/>
          </a:ln>
        </p:spPr>
      </p:pic>
    </p:spTree>
    <p:extLst>
      <p:ext uri="{BB962C8B-B14F-4D97-AF65-F5344CB8AC3E}">
        <p14:creationId xmlns:p14="http://schemas.microsoft.com/office/powerpoint/2010/main" val="187325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endParaRPr lang="fr-FR" sz="800" dirty="0">
              <a:solidFill>
                <a:srgbClr val="FF0000"/>
              </a:solidFill>
              <a:latin typeface="Arial Rounded MT Bold" pitchFamily="34" charset="0"/>
            </a:endParaRPr>
          </a:p>
        </p:txBody>
      </p:sp>
      <p:sp>
        <p:nvSpPr>
          <p:cNvPr id="3" name="Espace réservé du contenu 2"/>
          <p:cNvSpPr>
            <a:spLocks noGrp="1"/>
          </p:cNvSpPr>
          <p:nvPr>
            <p:ph idx="1"/>
          </p:nvPr>
        </p:nvSpPr>
        <p:spPr>
          <a:xfrm>
            <a:off x="660400" y="2204864"/>
            <a:ext cx="6876690" cy="3880773"/>
          </a:xfrm>
        </p:spPr>
        <p:txBody>
          <a:bodyPr/>
          <a:lstStyle/>
          <a:p>
            <a:pPr algn="just"/>
            <a:r>
              <a:rPr lang="fr-FR" dirty="0" smtClean="0">
                <a:latin typeface="Arial Rounded MT Bold" pitchFamily="34" charset="0"/>
              </a:rPr>
              <a:t>.</a:t>
            </a:r>
          </a:p>
        </p:txBody>
      </p:sp>
      <p:sp>
        <p:nvSpPr>
          <p:cNvPr id="5" name="Rectangle 4"/>
          <p:cNvSpPr/>
          <p:nvPr/>
        </p:nvSpPr>
        <p:spPr>
          <a:xfrm>
            <a:off x="776536" y="2492202"/>
            <a:ext cx="8568952" cy="1054904"/>
          </a:xfrm>
          <a:prstGeom prst="rect">
            <a:avLst/>
          </a:prstGeom>
        </p:spPr>
        <p:txBody>
          <a:bodyPr wrap="square">
            <a:spAutoFit/>
          </a:bodyPr>
          <a:lstStyle/>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Pour dégraisser, il suffit de retirer des fils sur chaque toron mobile avant de faire une passe</a:t>
            </a: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6456" y="0"/>
            <a:ext cx="3456384" cy="6741368"/>
          </a:xfrm>
          <a:prstGeom prst="rect">
            <a:avLst/>
          </a:prstGeom>
        </p:spPr>
      </p:pic>
      <p:pic>
        <p:nvPicPr>
          <p:cNvPr id="7" name="Picture 6" descr="C:\Users\User\Pictures\grue.jpeg"/>
          <p:cNvPicPr/>
          <p:nvPr/>
        </p:nvPicPr>
        <p:blipFill>
          <a:blip r:embed="rId3">
            <a:extLst>
              <a:ext uri="{28A0092B-C50C-407E-A947-70E740481C1C}">
                <a14:useLocalDpi xmlns:a14="http://schemas.microsoft.com/office/drawing/2010/main" val="0"/>
              </a:ext>
            </a:extLst>
          </a:blip>
          <a:srcRect/>
          <a:stretch>
            <a:fillRect/>
          </a:stretch>
        </p:blipFill>
        <p:spPr bwMode="auto">
          <a:xfrm>
            <a:off x="4664967" y="-16738"/>
            <a:ext cx="5309087" cy="6758106"/>
          </a:xfrm>
          <a:prstGeom prst="rect">
            <a:avLst/>
          </a:prstGeom>
          <a:noFill/>
          <a:ln>
            <a:noFill/>
          </a:ln>
        </p:spPr>
      </p:pic>
      <p:sp>
        <p:nvSpPr>
          <p:cNvPr id="4" name="Rectangle 3"/>
          <p:cNvSpPr/>
          <p:nvPr/>
        </p:nvSpPr>
        <p:spPr>
          <a:xfrm>
            <a:off x="-159568" y="4422602"/>
            <a:ext cx="7023764" cy="483850"/>
          </a:xfrm>
          <a:prstGeom prst="rect">
            <a:avLst/>
          </a:prstGeom>
        </p:spPr>
        <p:txBody>
          <a:bodyPr wrap="square">
            <a:spAutoFit/>
          </a:bodyPr>
          <a:lstStyle/>
          <a:p>
            <a:pPr>
              <a:lnSpc>
                <a:spcPct val="106000"/>
              </a:lnSpc>
              <a:spcAft>
                <a:spcPts val="800"/>
              </a:spcAft>
              <a:tabLst>
                <a:tab pos="2151380" algn="l"/>
              </a:tabLst>
            </a:pPr>
            <a:r>
              <a:rPr lang="fr-FR"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CARTAHU SIMPLE OU DOUBLE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953000" y="1700807"/>
            <a:ext cx="2520280" cy="461665"/>
          </a:xfrm>
          <a:prstGeom prst="rect">
            <a:avLst/>
          </a:prstGeom>
        </p:spPr>
        <p:txBody>
          <a:bodyPr wrap="square">
            <a:spAutoFit/>
          </a:bodyPr>
          <a:lstStyle/>
          <a:p>
            <a:pPr marL="82296" indent="0">
              <a:buNone/>
            </a:pPr>
            <a:r>
              <a:rPr lang="fr-FR" sz="2400" b="1" dirty="0">
                <a:solidFill>
                  <a:srgbClr val="FF0000"/>
                </a:solidFill>
              </a:rPr>
              <a:t>LA GRUE</a:t>
            </a:r>
            <a:r>
              <a:rPr lang="fr-FR" b="1" dirty="0">
                <a:solidFill>
                  <a:srgbClr val="FF0000"/>
                </a:solidFill>
              </a:rPr>
              <a:t> :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quest-ce-que-la-technique-daccostage-a-un-quai">
            <a:hlinkClick r:id="" action="ppaction://media"/>
          </p:cNvPr>
          <p:cNvPicPr>
            <a:picLocks noChangeAspect="1"/>
          </p:cNvPicPr>
          <p:nvPr/>
        </p:nvPicPr>
        <p:blipFill>
          <a:blip r:embed="rId2"/>
          <a:stretch>
            <a:fillRect/>
          </a:stretch>
        </p:blipFill>
        <p:spPr>
          <a:xfrm flipV="1">
            <a:off x="1178797" y="6983684"/>
            <a:ext cx="8727203" cy="45719"/>
          </a:xfrm>
          <a:prstGeom prst="rect">
            <a:avLst/>
          </a:prstGeom>
        </p:spPr>
      </p:pic>
      <p:sp>
        <p:nvSpPr>
          <p:cNvPr id="2" name="Rectangle 5"/>
          <p:cNvSpPr>
            <a:spLocks noChangeArrowheads="1"/>
          </p:cNvSpPr>
          <p:nvPr/>
        </p:nvSpPr>
        <p:spPr bwMode="auto">
          <a:xfrm>
            <a:off x="0" y="-288684"/>
            <a:ext cx="584115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TP     EPISSURE SUR CORDAGE A SIX TORONS</a:t>
            </a:r>
            <a:endParaRPr kumimoji="0" lang="fr-FR" sz="20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anose="020B0604020202020204" pitchFamily="34" charset="0"/>
            </a:endParaRPr>
          </a:p>
        </p:txBody>
      </p:sp>
      <p:sp>
        <p:nvSpPr>
          <p:cNvPr id="3" name="Rectangle 6"/>
          <p:cNvSpPr>
            <a:spLocks noChangeArrowheads="1"/>
          </p:cNvSpPr>
          <p:nvPr/>
        </p:nvSpPr>
        <p:spPr bwMode="auto">
          <a:xfrm>
            <a:off x="0" y="26289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4" name="Rectangle 7"/>
          <p:cNvSpPr>
            <a:spLocks noChangeArrowheads="1"/>
          </p:cNvSpPr>
          <p:nvPr/>
        </p:nvSpPr>
        <p:spPr bwMode="auto">
          <a:xfrm>
            <a:off x="0" y="4747166"/>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0" y="66675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85344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kumimoji="0" lang="fr-FR"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r>
              <a:rPr kumimoji="0" lang="fr-FR" sz="900" b="0" i="0" u="none" strike="noStrike" cap="none" normalizeH="0" baseline="0" smtClean="0">
                <a:ln>
                  <a:noFill/>
                </a:ln>
                <a:solidFill>
                  <a:schemeClr val="tx1"/>
                </a:solidFill>
                <a:effectLst/>
                <a:latin typeface="Arial" panose="020B0604020202020204" pitchFamily="34"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9" name="Content Placeholder 8" descr="epissure-septain 861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6616" y="980728"/>
            <a:ext cx="4057847" cy="4181775"/>
          </a:xfrm>
          <a:prstGeom prst="rect">
            <a:avLst/>
          </a:prstGeom>
          <a:noFill/>
          <a:ln>
            <a:noFill/>
          </a:ln>
        </p:spPr>
      </p:pic>
    </p:spTree>
    <p:extLst>
      <p:ext uri="{BB962C8B-B14F-4D97-AF65-F5344CB8AC3E}">
        <p14:creationId xmlns:p14="http://schemas.microsoft.com/office/powerpoint/2010/main" val="2378868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584" y="764704"/>
            <a:ext cx="8697416" cy="6858000"/>
          </a:xfrm>
        </p:spPr>
        <p:txBody>
          <a:bodyPr>
            <a:normAutofit/>
          </a:bodyPr>
          <a:lstStyle/>
          <a:p>
            <a:pPr marL="82296" indent="0">
              <a:buNone/>
            </a:pPr>
            <a:endParaRPr lang="fr-FR" dirty="0"/>
          </a:p>
          <a:p>
            <a:endParaRPr lang="fr-FR" dirty="0"/>
          </a:p>
        </p:txBody>
      </p:sp>
      <p:sp>
        <p:nvSpPr>
          <p:cNvPr id="4" name="Rectangle 3" descr="https://latoilescoute.net/IMG/gif/touline3.gif?1536777579"/>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5" name="Rectangle 4" descr="https://latoilescoute.net/IMG/gif/touline4.gif?1536777579"/>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6" name="Rectangle 5" descr="https://latoilescoute.net/IMG/gif/touline5.gif?1536777579"/>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7" name="Rectangle 6" descr="https://latoilescoute.net/IMG/gif/touline6.gif?1536777579"/>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2" name="Rectangle 5"/>
          <p:cNvSpPr>
            <a:spLocks noChangeArrowheads="1"/>
          </p:cNvSpPr>
          <p:nvPr/>
        </p:nvSpPr>
        <p:spPr bwMode="auto">
          <a:xfrm>
            <a:off x="-87560" y="340786"/>
            <a:ext cx="99935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54075" algn="l"/>
              </a:tabLst>
              <a:defRPr>
                <a:solidFill>
                  <a:schemeClr val="tx1"/>
                </a:solidFill>
                <a:latin typeface="Arial" panose="020B0604020202020204" pitchFamily="34" charset="0"/>
              </a:defRPr>
            </a:lvl1pPr>
            <a:lvl2pPr eaLnBrk="0" fontAlgn="base" hangingPunct="0">
              <a:spcBef>
                <a:spcPct val="0"/>
              </a:spcBef>
              <a:spcAft>
                <a:spcPct val="0"/>
              </a:spcAft>
              <a:tabLst>
                <a:tab pos="854075" algn="l"/>
              </a:tabLst>
              <a:defRPr>
                <a:solidFill>
                  <a:schemeClr val="tx1"/>
                </a:solidFill>
                <a:latin typeface="Arial" panose="020B0604020202020204" pitchFamily="34" charset="0"/>
              </a:defRPr>
            </a:lvl2pPr>
            <a:lvl3pPr eaLnBrk="0" fontAlgn="base" hangingPunct="0">
              <a:spcBef>
                <a:spcPct val="0"/>
              </a:spcBef>
              <a:spcAft>
                <a:spcPct val="0"/>
              </a:spcAft>
              <a:tabLst>
                <a:tab pos="854075" algn="l"/>
              </a:tabLst>
              <a:defRPr>
                <a:solidFill>
                  <a:schemeClr val="tx1"/>
                </a:solidFill>
                <a:latin typeface="Arial" panose="020B0604020202020204" pitchFamily="34" charset="0"/>
              </a:defRPr>
            </a:lvl3pPr>
            <a:lvl4pPr eaLnBrk="0" fontAlgn="base" hangingPunct="0">
              <a:spcBef>
                <a:spcPct val="0"/>
              </a:spcBef>
              <a:spcAft>
                <a:spcPct val="0"/>
              </a:spcAft>
              <a:tabLst>
                <a:tab pos="854075" algn="l"/>
              </a:tabLst>
              <a:defRPr>
                <a:solidFill>
                  <a:schemeClr val="tx1"/>
                </a:solidFill>
                <a:latin typeface="Arial" panose="020B0604020202020204" pitchFamily="34" charset="0"/>
              </a:defRPr>
            </a:lvl4pPr>
            <a:lvl5pPr eaLnBrk="0" fontAlgn="base" hangingPunct="0">
              <a:spcBef>
                <a:spcPct val="0"/>
              </a:spcBef>
              <a:spcAft>
                <a:spcPct val="0"/>
              </a:spcAft>
              <a:tabLst>
                <a:tab pos="854075" algn="l"/>
              </a:tabLst>
              <a:defRPr>
                <a:solidFill>
                  <a:schemeClr val="tx1"/>
                </a:solidFill>
                <a:latin typeface="Arial" panose="020B0604020202020204" pitchFamily="34" charset="0"/>
              </a:defRPr>
            </a:lvl5pPr>
            <a:lvl6pPr eaLnBrk="0" fontAlgn="base" hangingPunct="0">
              <a:spcBef>
                <a:spcPct val="0"/>
              </a:spcBef>
              <a:spcAft>
                <a:spcPct val="0"/>
              </a:spcAft>
              <a:tabLst>
                <a:tab pos="854075" algn="l"/>
              </a:tabLst>
              <a:defRPr>
                <a:solidFill>
                  <a:schemeClr val="tx1"/>
                </a:solidFill>
                <a:latin typeface="Arial" panose="020B0604020202020204" pitchFamily="34" charset="0"/>
              </a:defRPr>
            </a:lvl6pPr>
            <a:lvl7pPr eaLnBrk="0" fontAlgn="base" hangingPunct="0">
              <a:spcBef>
                <a:spcPct val="0"/>
              </a:spcBef>
              <a:spcAft>
                <a:spcPct val="0"/>
              </a:spcAft>
              <a:tabLst>
                <a:tab pos="854075" algn="l"/>
              </a:tabLst>
              <a:defRPr>
                <a:solidFill>
                  <a:schemeClr val="tx1"/>
                </a:solidFill>
                <a:latin typeface="Arial" panose="020B0604020202020204" pitchFamily="34" charset="0"/>
              </a:defRPr>
            </a:lvl7pPr>
            <a:lvl8pPr eaLnBrk="0" fontAlgn="base" hangingPunct="0">
              <a:spcBef>
                <a:spcPct val="0"/>
              </a:spcBef>
              <a:spcAft>
                <a:spcPct val="0"/>
              </a:spcAft>
              <a:tabLst>
                <a:tab pos="854075" algn="l"/>
              </a:tabLst>
              <a:defRPr>
                <a:solidFill>
                  <a:schemeClr val="tx1"/>
                </a:solidFill>
                <a:latin typeface="Arial" panose="020B0604020202020204" pitchFamily="34" charset="0"/>
              </a:defRPr>
            </a:lvl8pPr>
            <a:lvl9pPr eaLnBrk="0" fontAlgn="base" hangingPunct="0">
              <a:spcBef>
                <a:spcPct val="0"/>
              </a:spcBef>
              <a:spcAft>
                <a:spcPct val="0"/>
              </a:spcAft>
              <a:tabLst>
                <a:tab pos="854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54075" algn="l"/>
              </a:tabLst>
            </a:pPr>
            <a:r>
              <a:rPr kumimoji="0" lang="fr-F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sz="2000" i="0" u="none" strike="noStrike" cap="none" normalizeH="0" baseline="0" dirty="0" smtClean="0">
              <a:ln>
                <a:noFill/>
              </a:ln>
              <a:solidFill>
                <a:schemeClr val="tx1"/>
              </a:solidFill>
              <a:effectLst/>
            </a:endParaRPr>
          </a:p>
        </p:txBody>
      </p:sp>
      <p:sp>
        <p:nvSpPr>
          <p:cNvPr id="8" name="Rectangle 7" descr="https://latoilescoute.net/IMG/gif/touline3.gif?1536777579"/>
          <p:cNvSpPr>
            <a:spLocks noChangeAspect="1" noChangeArrowheads="1"/>
          </p:cNvSpPr>
          <p:nvPr/>
        </p:nvSpPr>
        <p:spPr bwMode="auto">
          <a:xfrm>
            <a:off x="-19299370" y="-8068296"/>
            <a:ext cx="19323914" cy="193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9" name="Rectangle 8" descr="https://latoilescoute.net/IMG/gif/touline4.gif?1536777579"/>
          <p:cNvSpPr>
            <a:spLocks noChangeAspect="1" noChangeArrowheads="1"/>
          </p:cNvSpPr>
          <p:nvPr/>
        </p:nvSpPr>
        <p:spPr bwMode="auto">
          <a:xfrm>
            <a:off x="-19299370" y="-8068296"/>
            <a:ext cx="19323914" cy="193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0" name="Rectangle 9" descr="https://latoilescoute.net/IMG/gif/touline5.gif?1536777579"/>
          <p:cNvSpPr>
            <a:spLocks noChangeAspect="1" noChangeArrowheads="1"/>
          </p:cNvSpPr>
          <p:nvPr/>
        </p:nvSpPr>
        <p:spPr bwMode="auto">
          <a:xfrm>
            <a:off x="-19299370" y="-8068296"/>
            <a:ext cx="19323914" cy="193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1" name="Rectangle 10" descr="https://latoilescoute.net/IMG/gif/touline6.gif?1536777579"/>
          <p:cNvSpPr>
            <a:spLocks noChangeAspect="1" noChangeArrowheads="1"/>
          </p:cNvSpPr>
          <p:nvPr/>
        </p:nvSpPr>
        <p:spPr bwMode="auto">
          <a:xfrm>
            <a:off x="-19299370" y="-8068296"/>
            <a:ext cx="19323914" cy="1932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4" name="Rectangle 13" descr="https://latoilescoute.net/IMG/gif/touline4.gif?1536777579"/>
          <p:cNvSpPr>
            <a:spLocks noChangeAspect="1" noChangeArrowheads="1"/>
          </p:cNvSpPr>
          <p:nvPr/>
        </p:nvSpPr>
        <p:spPr bwMode="auto">
          <a:xfrm>
            <a:off x="-197907750" y="328495415"/>
            <a:ext cx="254465886" cy="25635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5" name="Rectangle 14" descr="https://latoilescoute.net/IMG/gif/touline5.gif?1536777579"/>
          <p:cNvSpPr>
            <a:spLocks noChangeAspect="1" noChangeArrowheads="1"/>
          </p:cNvSpPr>
          <p:nvPr/>
        </p:nvSpPr>
        <p:spPr bwMode="auto">
          <a:xfrm>
            <a:off x="-197907750" y="328495415"/>
            <a:ext cx="254465886" cy="25635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7" name="Rectangle 16" descr="https://latoilescoute.net/IMG/gif/touline6.gif?1536777579"/>
          <p:cNvSpPr>
            <a:spLocks noChangeAspect="1" noChangeArrowheads="1"/>
          </p:cNvSpPr>
          <p:nvPr/>
        </p:nvSpPr>
        <p:spPr bwMode="auto">
          <a:xfrm>
            <a:off x="-197907750" y="328495415"/>
            <a:ext cx="254465886" cy="25635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Rectangle 4"/>
          <p:cNvSpPr>
            <a:spLocks noChangeArrowheads="1"/>
          </p:cNvSpPr>
          <p:nvPr/>
        </p:nvSpPr>
        <p:spPr bwMode="auto">
          <a:xfrm>
            <a:off x="304800" y="9487540"/>
            <a:ext cx="8608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a:t>
            </a:r>
            <a:r>
              <a:rPr kumimoji="0" 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
            </a:r>
            <a:r>
              <a:rPr kumimoji="0" lang="fr-F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fait </a:t>
            </a:r>
            <a:r>
              <a:rPr kumimoji="0" lang="fr-FR"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fr-F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nouveau trois tours, perpendiculaires aux trois premiers...</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5"/>
          <p:cNvSpPr>
            <a:spLocks noChangeArrowheads="1"/>
          </p:cNvSpPr>
          <p:nvPr/>
        </p:nvSpPr>
        <p:spPr bwMode="auto">
          <a:xfrm>
            <a:off x="304800" y="5912386"/>
            <a:ext cx="86086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a:t>L'objectif de la première passe est d'avoir le même résultat qu'une épissure classique, à savoir un toron courant qui sort entre chaque toron dormant.</a:t>
            </a:r>
          </a:p>
          <a:p>
            <a:r>
              <a:rPr lang="fr-FR"/>
              <a:t>Passez un toron sous deux torons dormant</a:t>
            </a:r>
            <a:endParaRPr kumimoji="0" lang="fr-FR" b="0" i="0" u="none" strike="noStrike" cap="none" normalizeH="0" baseline="0" dirty="0" smtClean="0">
              <a:ln>
                <a:noFill/>
              </a:ln>
              <a:solidFill>
                <a:schemeClr val="tx1"/>
              </a:solidFill>
              <a:effectLst/>
              <a:latin typeface="Arial" panose="020B0604020202020204" pitchFamily="34" charset="0"/>
            </a:endParaRPr>
          </a:p>
        </p:txBody>
      </p:sp>
      <p:pic>
        <p:nvPicPr>
          <p:cNvPr id="19" name="Picture 18" descr="epissure-septain 8615"/>
          <p:cNvPicPr/>
          <p:nvPr/>
        </p:nvPicPr>
        <p:blipFill>
          <a:blip r:embed="rId2">
            <a:extLst>
              <a:ext uri="{28A0092B-C50C-407E-A947-70E740481C1C}">
                <a14:useLocalDpi xmlns:a14="http://schemas.microsoft.com/office/drawing/2010/main" val="0"/>
              </a:ext>
            </a:extLst>
          </a:blip>
          <a:srcRect/>
          <a:stretch>
            <a:fillRect/>
          </a:stretch>
        </p:blipFill>
        <p:spPr bwMode="auto">
          <a:xfrm>
            <a:off x="488504" y="1047750"/>
            <a:ext cx="8568952" cy="4762500"/>
          </a:xfrm>
          <a:prstGeom prst="rect">
            <a:avLst/>
          </a:prstGeom>
          <a:noFill/>
          <a:ln>
            <a:noFill/>
          </a:ln>
        </p:spPr>
      </p:pic>
    </p:spTree>
    <p:extLst>
      <p:ext uri="{BB962C8B-B14F-4D97-AF65-F5344CB8AC3E}">
        <p14:creationId xmlns:p14="http://schemas.microsoft.com/office/powerpoint/2010/main" val="2137317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4608" y="1429368"/>
            <a:ext cx="8769424" cy="6837715"/>
          </a:xfrm>
        </p:spPr>
        <p:txBody>
          <a:bodyPr/>
          <a:lstStyle/>
          <a:p>
            <a:pPr marL="82296" indent="0">
              <a:buNone/>
            </a:pPr>
            <a:endParaRPr lang="fr-FR" dirty="0"/>
          </a:p>
          <a:p>
            <a:endParaRPr lang="fr-FR" dirty="0"/>
          </a:p>
        </p:txBody>
      </p:sp>
      <p:pic>
        <p:nvPicPr>
          <p:cNvPr id="1030" name="Picture 4" descr="L'adhésif aide beaucoup au dé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0"/>
            <a:ext cx="5133975"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ien placer les brin est un gage de réus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30125"/>
            <a:ext cx="513397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descr="Maintenir le brin bien toronné entre le pouce et l'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925800"/>
            <a:ext cx="5133975"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La suite est si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554825"/>
            <a:ext cx="51339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 descr="3 à 4 passes assurent une bonne résist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602950"/>
            <a:ext cx="5133975" cy="3724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 descr="On coupe l'excéd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27225"/>
            <a:ext cx="5133975"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2"/>
          <p:cNvSpPr>
            <a:spLocks noChangeArrowheads="1"/>
          </p:cNvSpPr>
          <p:nvPr/>
        </p:nvSpPr>
        <p:spPr bwMode="auto">
          <a:xfrm>
            <a:off x="0" y="4831348"/>
            <a:ext cx="9906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1" i="0" u="none" strike="noStrike" cap="none" normalizeH="0" baseline="0" dirty="0" smtClean="0">
                <a:ln>
                  <a:noFill/>
                </a:ln>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hlinkClick r:id="rId8"/>
              </a:rPr>
              <a:t>Olivier </a:t>
            </a:r>
            <a:r>
              <a:rPr kumimoji="0" lang="fr-FR" sz="900" b="1" i="0" u="none" strike="noStrike" cap="none" normalizeH="0" baseline="0" dirty="0" err="1" smtClean="0">
                <a:ln>
                  <a:noFill/>
                </a:ln>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hlinkClick r:id="rId8"/>
              </a:rPr>
              <a:t>Chauvin</a:t>
            </a:r>
            <a:r>
              <a:rPr kumimoji="0" lang="fr-FR" sz="900" b="0" i="0" u="none" strike="noStrike" cap="none" normalizeH="0" baseline="0" dirty="0" err="1" smtClean="0">
                <a:ln>
                  <a:noFill/>
                </a:ln>
                <a:solidFill>
                  <a:srgbClr val="666666"/>
                </a:solidFill>
                <a:effectLst/>
                <a:latin typeface="Georgia" panose="02040502050405020303" pitchFamily="18" charset="0"/>
                <a:ea typeface="Times New Roman" panose="02020603050405020304" pitchFamily="18" charset="0"/>
                <a:cs typeface="Times New Roman" panose="02020603050405020304" pitchFamily="18" charset="0"/>
              </a:rPr>
              <a:t>Publi</a:t>
            </a:r>
            <a:r>
              <a:rPr kumimoji="0" lang="fr-FR" sz="900" b="0" i="0" u="none" strike="noStrike" cap="none" normalizeH="0" baseline="0" dirty="0" err="1" smtClean="0">
                <a:ln>
                  <a:noFill/>
                </a:ln>
                <a:solidFill>
                  <a:srgbClr val="666666"/>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900" b="0" i="0" u="none" strike="noStrike" cap="none" normalizeH="0" baseline="0" dirty="0" smtClean="0">
                <a:ln>
                  <a:noFill/>
                </a:ln>
                <a:solidFill>
                  <a:srgbClr val="666666"/>
                </a:solidFill>
                <a:effectLst/>
                <a:latin typeface="Georgia" panose="02040502050405020303" pitchFamily="18" charset="0"/>
                <a:ea typeface="Times New Roman" panose="02020603050405020304" pitchFamily="18" charset="0"/>
                <a:cs typeface="Times New Roman" panose="02020603050405020304" pitchFamily="18" charset="0"/>
              </a:rPr>
              <a:t> le</a:t>
            </a:r>
            <a:r>
              <a:rPr kumimoji="0" lang="fr-FR" sz="900" b="0" i="0" u="none" strike="noStrike" cap="none" normalizeH="0" baseline="0" dirty="0" smtClean="0">
                <a:ln>
                  <a:noFill/>
                </a:ln>
                <a:solidFill>
                  <a:srgbClr val="666666"/>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900" b="0" i="0" u="none" strike="noStrike" cap="none" normalizeH="0" baseline="0" dirty="0" smtClean="0">
                <a:ln>
                  <a:noFill/>
                </a:ln>
                <a:solidFill>
                  <a:srgbClr val="666666"/>
                </a:solidFill>
                <a:effectLst/>
                <a:latin typeface="Georgia" panose="02040502050405020303" pitchFamily="18" charset="0"/>
                <a:ea typeface="Times New Roman" panose="02020603050405020304" pitchFamily="18" charset="0"/>
                <a:cs typeface="Times New Roman" panose="02020603050405020304" pitchFamily="18" charset="0"/>
              </a:rPr>
              <a:t>23-06-2022</a:t>
            </a:r>
            <a:endParaRPr kumimoji="0" lang="fr-F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275C1"/>
                </a:solidFill>
                <a:effectLst/>
                <a:latin typeface="Georgia" panose="02040502050405020303" pitchFamily="18" charset="0"/>
                <a:ea typeface="Times New Roman" panose="02020603050405020304" pitchFamily="18" charset="0"/>
                <a:cs typeface="Times New Roman" panose="02020603050405020304" pitchFamily="18" charset="0"/>
              </a:rPr>
              <a:t>Suivre</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3"/>
          <p:cNvSpPr>
            <a:spLocks noChangeArrowheads="1"/>
          </p:cNvSpPr>
          <p:nvPr/>
        </p:nvSpPr>
        <p:spPr bwMode="auto">
          <a:xfrm>
            <a:off x="0" y="8572500"/>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Un mat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riel basique</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a:t>
            </a:r>
            <a:r>
              <a:rPr kumimoji="0" lang="fr-FR" sz="1300" b="1"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commettre les brins</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Placez une bande de ruban adh</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sif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une vingtaine de centim</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tres de l'extr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mit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du</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puis d</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-commettez celui-ci jusqu'</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cet arrêt. Si les bouts des torons ont tendance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s'effilocher, chauffez-les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l'aide du fer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souder.</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14"/>
          <p:cNvSpPr>
            <a:spLocks noChangeArrowheads="1"/>
          </p:cNvSpPr>
          <p:nvPr/>
        </p:nvSpPr>
        <p:spPr bwMode="auto">
          <a:xfrm>
            <a:off x="0" y="12430125"/>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L'adh</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sif aide beaucoup au d</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but</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Cr</a:t>
            </a:r>
            <a:r>
              <a:rPr kumimoji="0" lang="fr-FR" sz="1300" b="1"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er l'oeil du</a:t>
            </a:r>
            <a:r>
              <a:rPr kumimoji="0" lang="fr-FR" sz="1300" b="1"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300" b="1"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Avec le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formez un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œ</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il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 dimension voulue. Placer les torons d</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commis contre le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l'un dessus et les deux autres de part et d'autre. Ils doivent rester maintenus ainsi pendant la premi</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re passe. Pour vous aider lors des premiers essais, nous recommandons de nouer les 2 brins libres sous le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le temps de glisser le troisi</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me en place.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15"/>
          <p:cNvSpPr>
            <a:spLocks noChangeArrowheads="1"/>
          </p:cNvSpPr>
          <p:nvPr/>
        </p:nvSpPr>
        <p:spPr bwMode="auto">
          <a:xfrm>
            <a:off x="0" y="15925800"/>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Bien placer les brin est un gage de 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ussite</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Premi</a:t>
            </a:r>
            <a:r>
              <a:rPr kumimoji="0" lang="fr-FR" sz="1300" b="1"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re passe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Passez le brin sous un toron du</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Une torsion de ce dernier permet d'ouvrir et de faciliter le passage. Pour assurer un travail propre, essayez de maintenir le brin bien toronn</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entre 2 doigts. Si le 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sultat n'est pas pleinement satisfaisant, retordez le brin avant que l'avanc</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e du travail ne le permette plus.</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16"/>
          <p:cNvSpPr>
            <a:spLocks noChangeArrowheads="1"/>
          </p:cNvSpPr>
          <p:nvPr/>
        </p:nvSpPr>
        <p:spPr bwMode="auto">
          <a:xfrm>
            <a:off x="0" y="19554825"/>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Maintenir le brin bien toronn</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entre le pouce et l'index</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Les brins dessus </a:t>
            </a:r>
            <a:r>
              <a:rPr kumimoji="0" lang="fr-FR" sz="1300" b="1"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dessous</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Faites de même pour les 2 autres brins en suivant le cheminement le plus naturel. A la fin de la premi</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re passe, bien tendre l'ensemble et v</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rifier en tournant le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que chaque brin passe bien sous le bon toron et qu'ils sortent en formant entre-eux un angle de 120°. A ce stade, le ruban adh</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sif n'est plus n</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cessaire et peut être retir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0" name="Rectangle 17"/>
          <p:cNvSpPr>
            <a:spLocks noChangeArrowheads="1"/>
          </p:cNvSpPr>
          <p:nvPr/>
        </p:nvSpPr>
        <p:spPr bwMode="auto">
          <a:xfrm>
            <a:off x="0" y="23602950"/>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La suite est simple</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Tressage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Poursuivre ensuite le tressage sur le même mode, en prenant soin de passer par dessus un toron avant de passer sous le suivant. Tendez bien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 fin de chaque passe et continuez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tordre les brins sur eux-mêmes pour donner une belle apparence et une solidit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maximale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l'ensemble. Trois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quatre passes assurent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œ</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il une 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sistance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quivalente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celle du</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lui-même.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 name="Rectangle 18"/>
          <p:cNvSpPr>
            <a:spLocks noChangeArrowheads="1"/>
          </p:cNvSpPr>
          <p:nvPr/>
        </p:nvSpPr>
        <p:spPr bwMode="auto">
          <a:xfrm>
            <a:off x="0" y="27327225"/>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4 passes assurent une bonne 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sistance</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Finition</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Apr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 vous être assur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que tout est en ordre, que chaque brin passe au bon endroit et que l'</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pissure est bien tendue, retordez fermement le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9"/>
              </a:rPr>
              <a:t>cordage</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au niveau de votre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pissure. Cela aura pour effet de marier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troitement les brins aux torons et vous visualiserez mieux ainsi la 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gularit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de votre travail. Coupez ensuite l'exc</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dent des brins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l'aide d'un</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0000FF"/>
                </a:solidFill>
                <a:effectLst/>
                <a:latin typeface="Georgia" panose="02040502050405020303" pitchFamily="18" charset="0"/>
                <a:ea typeface="Times New Roman" panose="02020603050405020304" pitchFamily="18" charset="0"/>
                <a:cs typeface="Times New Roman" panose="02020603050405020304" pitchFamily="18" charset="0"/>
                <a:hlinkClick r:id="rId10"/>
              </a:rPr>
              <a:t>couteau</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bien affut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2" name="Rectangle 19"/>
          <p:cNvSpPr>
            <a:spLocks noChangeArrowheads="1"/>
          </p:cNvSpPr>
          <p:nvPr/>
        </p:nvSpPr>
        <p:spPr bwMode="auto">
          <a:xfrm>
            <a:off x="0" y="31375350"/>
            <a:ext cx="9906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On coupe l'exc</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dent</a:t>
            </a:r>
            <a:endParaRPr kumimoji="0" lang="fr-FR" sz="900" b="0" i="0" u="none" strike="noStrike" cap="none" normalizeH="0" baseline="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sz="1300" b="1"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Soudage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Chauffez enfin les extr</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mit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s des brins pour que les fils se soudent entre eux. Cela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vitera qu'ils ne s'effilochent. L</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le fer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souder montre toute son utilit</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mais une lame chauff</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e </a:t>
            </a:r>
            <a:r>
              <a:rPr kumimoji="0" lang="fr-FR" sz="1200" b="0" i="0" u="none" strike="noStrike" cap="none" normalizeH="0" baseline="0" smtClean="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à</a:t>
            </a:r>
            <a:r>
              <a:rPr kumimoji="0" lang="fr-FR" sz="1200" b="0" i="0" u="none" strike="noStrike" cap="none" normalizeH="0" baseline="0" smtClean="0">
                <a:ln>
                  <a:noFill/>
                </a:ln>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la flamme peut faire l'affaire.</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8" name="Picture 17" descr="epissure-septain 8616"/>
          <p:cNvPicPr/>
          <p:nvPr/>
        </p:nvPicPr>
        <p:blipFill>
          <a:blip r:embed="rId11">
            <a:extLst>
              <a:ext uri="{28A0092B-C50C-407E-A947-70E740481C1C}">
                <a14:useLocalDpi xmlns:a14="http://schemas.microsoft.com/office/drawing/2010/main" val="0"/>
              </a:ext>
            </a:extLst>
          </a:blip>
          <a:srcRect/>
          <a:stretch>
            <a:fillRect/>
          </a:stretch>
        </p:blipFill>
        <p:spPr bwMode="auto">
          <a:xfrm>
            <a:off x="200472" y="1047750"/>
            <a:ext cx="9289032" cy="5477594"/>
          </a:xfrm>
          <a:prstGeom prst="rect">
            <a:avLst/>
          </a:prstGeom>
          <a:noFill/>
          <a:ln>
            <a:noFill/>
          </a:ln>
        </p:spPr>
      </p:pic>
      <p:sp>
        <p:nvSpPr>
          <p:cNvPr id="4" name="Rectangle 3"/>
          <p:cNvSpPr/>
          <p:nvPr/>
        </p:nvSpPr>
        <p:spPr>
          <a:xfrm>
            <a:off x="2360712" y="1234592"/>
            <a:ext cx="5068788" cy="682240"/>
          </a:xfrm>
          <a:prstGeom prst="rect">
            <a:avLst/>
          </a:prstGeom>
        </p:spPr>
        <p:txBody>
          <a:bodyPr wrap="square">
            <a:spAutoFit/>
          </a:bodyPr>
          <a:lstStyle/>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Puis le toron dormant d'à côté un toron dormant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151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605" y="330323"/>
            <a:ext cx="8122920" cy="1143000"/>
          </a:xfrm>
        </p:spPr>
        <p:txBody>
          <a:bodyPr>
            <a:normAutofit/>
          </a:bodyPr>
          <a:lstStyle/>
          <a:p>
            <a:pPr algn="ctr"/>
            <a:r>
              <a:rPr lang="fr-FR" dirty="0" smtClean="0">
                <a:latin typeface="Arial Rounded MT Bold" pitchFamily="34" charset="0"/>
              </a:rPr>
              <a:t>.  </a:t>
            </a:r>
            <a:endParaRPr lang="fr-FR" dirty="0">
              <a:latin typeface="Arial Rounded MT Bold" pitchFamily="34" charset="0"/>
            </a:endParaRPr>
          </a:p>
        </p:txBody>
      </p:sp>
      <p:pic>
        <p:nvPicPr>
          <p:cNvPr id="4" name="Content Placeholder 3" descr="epissure-septain 86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6" y="836712"/>
            <a:ext cx="9793087" cy="5184575"/>
          </a:xfrm>
          <a:prstGeom prst="rect">
            <a:avLst/>
          </a:prstGeom>
          <a:noFill/>
          <a:ln>
            <a:noFill/>
          </a:ln>
        </p:spPr>
      </p:pic>
    </p:spTree>
    <p:extLst>
      <p:ext uri="{BB962C8B-B14F-4D97-AF65-F5344CB8AC3E}">
        <p14:creationId xmlns:p14="http://schemas.microsoft.com/office/powerpoint/2010/main" val="2249084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b="1" dirty="0" smtClean="0">
                <a:latin typeface="Arial Rounded MT Bold" pitchFamily="34" charset="0"/>
              </a:rPr>
              <a:t> </a:t>
            </a:r>
            <a:endParaRPr lang="fr-FR" dirty="0">
              <a:latin typeface="Arial Rounded MT Bold" pitchFamily="34" charset="0"/>
            </a:endParaRPr>
          </a:p>
        </p:txBody>
      </p:sp>
      <p:sp>
        <p:nvSpPr>
          <p:cNvPr id="3" name="Espace réservé du contenu 2"/>
          <p:cNvSpPr>
            <a:spLocks noGrp="1"/>
          </p:cNvSpPr>
          <p:nvPr>
            <p:ph idx="1"/>
          </p:nvPr>
        </p:nvSpPr>
        <p:spPr>
          <a:xfrm>
            <a:off x="1452538" y="1285860"/>
            <a:ext cx="8122920" cy="4800600"/>
          </a:xfrm>
        </p:spPr>
        <p:txBody>
          <a:bodyPr>
            <a:noAutofit/>
          </a:bodyPr>
          <a:lstStyle/>
          <a:p>
            <a:pPr algn="just"/>
            <a:r>
              <a:rPr lang="fr-FR" sz="2400" dirty="0" smtClean="0"/>
              <a:t>.</a:t>
            </a:r>
          </a:p>
        </p:txBody>
      </p:sp>
      <p:pic>
        <p:nvPicPr>
          <p:cNvPr id="4" name="Picture 3" descr="epissure-septain 8618"/>
          <p:cNvPicPr/>
          <p:nvPr/>
        </p:nvPicPr>
        <p:blipFill>
          <a:blip r:embed="rId2">
            <a:extLst>
              <a:ext uri="{28A0092B-C50C-407E-A947-70E740481C1C}">
                <a14:useLocalDpi xmlns:a14="http://schemas.microsoft.com/office/drawing/2010/main" val="0"/>
              </a:ext>
            </a:extLst>
          </a:blip>
          <a:srcRect/>
          <a:stretch>
            <a:fillRect/>
          </a:stretch>
        </p:blipFill>
        <p:spPr bwMode="auto">
          <a:xfrm>
            <a:off x="128464" y="1047750"/>
            <a:ext cx="9777536" cy="4762500"/>
          </a:xfrm>
          <a:prstGeom prst="rect">
            <a:avLst/>
          </a:prstGeom>
          <a:noFill/>
          <a:ln>
            <a:noFill/>
          </a:ln>
        </p:spPr>
      </p:pic>
      <p:sp>
        <p:nvSpPr>
          <p:cNvPr id="5" name="Rectangle 4"/>
          <p:cNvSpPr/>
          <p:nvPr/>
        </p:nvSpPr>
        <p:spPr>
          <a:xfrm>
            <a:off x="128464" y="-107801"/>
            <a:ext cx="9649072" cy="5888150"/>
          </a:xfrm>
          <a:prstGeom prst="rect">
            <a:avLst/>
          </a:prstGeom>
        </p:spPr>
        <p:txBody>
          <a:bodyPr wrap="square">
            <a:spAutoFit/>
          </a:bodyPr>
          <a:lstStyle/>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Voici le résultat, il ne reste plus que deux torons mobiles qui n'ont pas travaillé...</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Il ne reste qu'un seul toron dormant de libre, sous lequel on va faire passer les deux derniers torons courants</a:t>
            </a: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Faites passer un toron sous le toron libre, puis laissez l'épissoir en place..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Faites passer le dernier toron sous le même toron dormant.</a:t>
            </a: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750"/>
              </a:spcBef>
              <a:spcAft>
                <a:spcPts val="750"/>
              </a:spcAft>
            </a:pPr>
            <a:r>
              <a:rPr lang="fr-FR" sz="1000" kern="100" dirty="0">
                <a:solidFill>
                  <a:srgbClr val="E3E3E3"/>
                </a:solidFill>
                <a:latin typeface="Arial" panose="020B0604020202020204" pitchFamily="34" charset="0"/>
                <a:ea typeface="Times New Roman" panose="02020603050405020304" pitchFamily="18" charset="0"/>
                <a:cs typeface="Times New Roman" panose="02020603050405020304" pitchFamily="18" charset="0"/>
              </a:rPr>
              <a:t> </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268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2610" y="404664"/>
            <a:ext cx="8122920" cy="5819796"/>
          </a:xfrm>
        </p:spPr>
        <p:txBody>
          <a:bodyPr>
            <a:noAutofit/>
          </a:bodyPr>
          <a:lstStyle/>
          <a:p>
            <a:pPr algn="just"/>
            <a:r>
              <a:rPr lang="fr-FR" sz="2600" dirty="0" smtClean="0">
                <a:solidFill>
                  <a:srgbClr val="FF0000"/>
                </a:solidFill>
              </a:rPr>
              <a:t>.</a:t>
            </a:r>
          </a:p>
          <a:p>
            <a:pPr algn="just">
              <a:buNone/>
            </a:pPr>
            <a:r>
              <a:rPr lang="fr-FR" sz="2200" dirty="0" smtClean="0">
                <a:solidFill>
                  <a:srgbClr val="FF0000"/>
                </a:solidFill>
              </a:rPr>
              <a:t>	</a:t>
            </a:r>
            <a:endParaRPr lang="fr-FR" sz="2200" dirty="0">
              <a:solidFill>
                <a:srgbClr val="FF0000"/>
              </a:solidFill>
            </a:endParaRPr>
          </a:p>
        </p:txBody>
      </p:sp>
      <p:pic>
        <p:nvPicPr>
          <p:cNvPr id="5" name="Content Placeholder 3" descr="epissure-septain 8628"/>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8464" y="0"/>
            <a:ext cx="9777536" cy="576852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pissure-septain 8629"/>
          <p:cNvPicPr/>
          <p:nvPr/>
        </p:nvPicPr>
        <p:blipFill>
          <a:blip r:embed="rId2">
            <a:extLst>
              <a:ext uri="{28A0092B-C50C-407E-A947-70E740481C1C}">
                <a14:useLocalDpi xmlns:a14="http://schemas.microsoft.com/office/drawing/2010/main" val="0"/>
              </a:ext>
            </a:extLst>
          </a:blip>
          <a:srcRect/>
          <a:stretch>
            <a:fillRect/>
          </a:stretch>
        </p:blipFill>
        <p:spPr bwMode="auto">
          <a:xfrm>
            <a:off x="80032" y="1211994"/>
            <a:ext cx="9825968" cy="4762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issure-septain 8632"/>
          <p:cNvPicPr/>
          <p:nvPr/>
        </p:nvPicPr>
        <p:blipFill>
          <a:blip r:embed="rId2">
            <a:extLst>
              <a:ext uri="{28A0092B-C50C-407E-A947-70E740481C1C}">
                <a14:useLocalDpi xmlns:a14="http://schemas.microsoft.com/office/drawing/2010/main" val="0"/>
              </a:ext>
            </a:extLst>
          </a:blip>
          <a:srcRect/>
          <a:stretch>
            <a:fillRect/>
          </a:stretch>
        </p:blipFill>
        <p:spPr bwMode="auto">
          <a:xfrm>
            <a:off x="200472" y="1116118"/>
            <a:ext cx="9705528" cy="555324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906000" cy="5676920"/>
          </a:xfrm>
        </p:spPr>
        <p:txBody>
          <a:bodyPr>
            <a:normAutofit/>
          </a:bodyPr>
          <a:lstStyle/>
          <a:p>
            <a:pPr lvl="0" algn="just"/>
            <a:r>
              <a:rPr lang="fr-FR" sz="2800" dirty="0" smtClean="0"/>
              <a:t>.</a:t>
            </a:r>
            <a:endParaRPr lang="fr-FR" sz="2800" b="1" dirty="0" smtClean="0">
              <a:solidFill>
                <a:srgbClr val="FF0000"/>
              </a:solidFill>
            </a:endParaRPr>
          </a:p>
        </p:txBody>
      </p:sp>
      <p:pic>
        <p:nvPicPr>
          <p:cNvPr id="4" name="Content Placeholder 3" descr="epissure-septain 863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412777"/>
            <a:ext cx="9906000" cy="4474468"/>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567" y="260650"/>
            <a:ext cx="8853433" cy="5891234"/>
          </a:xfrm>
        </p:spPr>
        <p:txBody>
          <a:bodyPr>
            <a:normAutofit/>
          </a:bodyPr>
          <a:lstStyle/>
          <a:p>
            <a:endParaRPr lang="fr-FR" sz="800" dirty="0" smtClean="0"/>
          </a:p>
        </p:txBody>
      </p:sp>
      <p:pic>
        <p:nvPicPr>
          <p:cNvPr id="4" name="Picture 3" descr="epissure-septain 8634"/>
          <p:cNvPicPr/>
          <p:nvPr/>
        </p:nvPicPr>
        <p:blipFill>
          <a:blip r:embed="rId2">
            <a:extLst>
              <a:ext uri="{28A0092B-C50C-407E-A947-70E740481C1C}">
                <a14:useLocalDpi xmlns:a14="http://schemas.microsoft.com/office/drawing/2010/main" val="0"/>
              </a:ext>
            </a:extLst>
          </a:blip>
          <a:srcRect/>
          <a:stretch>
            <a:fillRect/>
          </a:stretch>
        </p:blipFill>
        <p:spPr bwMode="auto">
          <a:xfrm>
            <a:off x="200472" y="1643062"/>
            <a:ext cx="9705528" cy="495429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b="1" dirty="0" smtClean="0">
                <a:solidFill>
                  <a:srgbClr val="FF0000"/>
                </a:solidFill>
                <a:latin typeface="Arial Rounded MT Bold" pitchFamily="34" charset="0"/>
              </a:rPr>
              <a:t> </a:t>
            </a:r>
            <a:endParaRPr lang="fr-FR" dirty="0">
              <a:solidFill>
                <a:srgbClr val="FF0000"/>
              </a:solidFill>
              <a:latin typeface="Arial Rounded MT Bold" pitchFamily="34" charset="0"/>
            </a:endParaRPr>
          </a:p>
        </p:txBody>
      </p:sp>
      <p:sp>
        <p:nvSpPr>
          <p:cNvPr id="3" name="Espace réservé du contenu 2"/>
          <p:cNvSpPr>
            <a:spLocks noGrp="1"/>
          </p:cNvSpPr>
          <p:nvPr>
            <p:ph idx="1"/>
          </p:nvPr>
        </p:nvSpPr>
        <p:spPr/>
        <p:txBody>
          <a:bodyPr>
            <a:normAutofit/>
          </a:bodyPr>
          <a:lstStyle/>
          <a:p>
            <a:pPr marL="82296" indent="0">
              <a:buNone/>
            </a:pPr>
            <a:endParaRPr lang="fr-FR" dirty="0" smtClean="0"/>
          </a:p>
          <a:p>
            <a:endParaRPr lang="fr-FR" dirty="0"/>
          </a:p>
        </p:txBody>
      </p:sp>
      <p:pic>
        <p:nvPicPr>
          <p:cNvPr id="4" name="Picture 3" descr="C:\Users\User\Pictures\TREUIL.jpeg"/>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440832" cy="3429000"/>
          </a:xfrm>
          <a:prstGeom prst="rect">
            <a:avLst/>
          </a:prstGeom>
          <a:noFill/>
          <a:ln>
            <a:noFill/>
          </a:ln>
        </p:spPr>
      </p:pic>
      <p:pic>
        <p:nvPicPr>
          <p:cNvPr id="5" name="Picture 4" descr="C:\Users\User\Pictures\passer.jpeg"/>
          <p:cNvPicPr/>
          <p:nvPr/>
        </p:nvPicPr>
        <p:blipFill>
          <a:blip r:embed="rId3">
            <a:extLst>
              <a:ext uri="{28A0092B-C50C-407E-A947-70E740481C1C}">
                <a14:useLocalDpi xmlns:a14="http://schemas.microsoft.com/office/drawing/2010/main" val="0"/>
              </a:ext>
            </a:extLst>
          </a:blip>
          <a:srcRect/>
          <a:stretch>
            <a:fillRect/>
          </a:stretch>
        </p:blipFill>
        <p:spPr bwMode="auto">
          <a:xfrm>
            <a:off x="3440832" y="3328293"/>
            <a:ext cx="3600400" cy="3429000"/>
          </a:xfrm>
          <a:prstGeom prst="rect">
            <a:avLst/>
          </a:prstGeom>
          <a:noFill/>
          <a:ln>
            <a:noFill/>
          </a:ln>
        </p:spPr>
      </p:pic>
      <p:pic>
        <p:nvPicPr>
          <p:cNvPr id="6" name="Picture 5" descr="C:\Users\User\Pictures\croc.jpeg"/>
          <p:cNvPicPr/>
          <p:nvPr/>
        </p:nvPicPr>
        <p:blipFill>
          <a:blip r:embed="rId4">
            <a:extLst>
              <a:ext uri="{28A0092B-C50C-407E-A947-70E740481C1C}">
                <a14:useLocalDpi xmlns:a14="http://schemas.microsoft.com/office/drawing/2010/main" val="0"/>
              </a:ext>
            </a:extLst>
          </a:blip>
          <a:srcRect/>
          <a:stretch>
            <a:fillRect/>
          </a:stretch>
        </p:blipFill>
        <p:spPr bwMode="auto">
          <a:xfrm>
            <a:off x="200472" y="116632"/>
            <a:ext cx="3240360" cy="2880320"/>
          </a:xfrm>
          <a:prstGeom prst="rect">
            <a:avLst/>
          </a:prstGeom>
          <a:noFill/>
          <a:ln>
            <a:noFill/>
          </a:ln>
        </p:spPr>
      </p:pic>
      <p:pic>
        <p:nvPicPr>
          <p:cNvPr id="7" name="Content Placeholder 3" descr="C:\Users\DIALLO LASSINA\Pictures\lance amarre.jpg"/>
          <p:cNvPicPr/>
          <p:nvPr/>
        </p:nvPicPr>
        <p:blipFill>
          <a:blip r:embed="rId5">
            <a:extLst>
              <a:ext uri="{28A0092B-C50C-407E-A947-70E740481C1C}">
                <a14:useLocalDpi xmlns:a14="http://schemas.microsoft.com/office/drawing/2010/main" val="0"/>
              </a:ext>
            </a:extLst>
          </a:blip>
          <a:srcRect/>
          <a:stretch>
            <a:fillRect/>
          </a:stretch>
        </p:blipFill>
        <p:spPr bwMode="auto">
          <a:xfrm>
            <a:off x="5529064" y="-171400"/>
            <a:ext cx="3384376" cy="3600400"/>
          </a:xfrm>
          <a:prstGeom prst="rect">
            <a:avLst/>
          </a:prstGeom>
          <a:noFill/>
          <a:ln>
            <a:noFill/>
          </a:ln>
        </p:spPr>
      </p:pic>
      <p:sp>
        <p:nvSpPr>
          <p:cNvPr id="8" name="Rectangle 7"/>
          <p:cNvSpPr/>
          <p:nvPr/>
        </p:nvSpPr>
        <p:spPr>
          <a:xfrm>
            <a:off x="-87560" y="2996952"/>
            <a:ext cx="5618122" cy="523220"/>
          </a:xfrm>
          <a:prstGeom prst="rect">
            <a:avLst/>
          </a:prstGeom>
        </p:spPr>
        <p:txBody>
          <a:bodyPr wrap="square">
            <a:spAutoFit/>
          </a:bodyPr>
          <a:lstStyle/>
          <a:p>
            <a:pPr algn="just">
              <a:spcAft>
                <a:spcPts val="0"/>
              </a:spcAft>
              <a:tabLst>
                <a:tab pos="457200" algn="l"/>
              </a:tabLst>
            </a:pPr>
            <a:r>
              <a:rPr lang="fr-FR"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TREUIL </a:t>
            </a:r>
            <a:r>
              <a:rPr lang="fr-FR" sz="2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:AMARRE</a:t>
            </a:r>
            <a:endParaRPr lang="fr-FR" sz="2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3925282" y="1700808"/>
            <a:ext cx="2755909" cy="461665"/>
          </a:xfrm>
          <a:prstGeom prst="rect">
            <a:avLst/>
          </a:prstGeom>
        </p:spPr>
        <p:txBody>
          <a:bodyPr wrap="square">
            <a:spAutoFit/>
          </a:bodyPr>
          <a:lstStyle/>
          <a:p>
            <a:pPr marL="82296" indent="0" fontAlgn="base">
              <a:buNone/>
            </a:pPr>
            <a:r>
              <a:rPr lang="fr-FR" sz="2400" b="1" dirty="0">
                <a:solidFill>
                  <a:srgbClr val="FF0000"/>
                </a:solidFill>
              </a:rPr>
              <a:t>LANCE AMARRE</a:t>
            </a:r>
            <a:r>
              <a:rPr lang="fr-FR" b="1" dirty="0">
                <a:solidFill>
                  <a:srgbClr val="FF0000"/>
                </a:solidFill>
              </a:rPr>
              <a:t> :</a:t>
            </a:r>
          </a:p>
        </p:txBody>
      </p:sp>
      <p:sp>
        <p:nvSpPr>
          <p:cNvPr id="10" name="Rectangle 9"/>
          <p:cNvSpPr/>
          <p:nvPr/>
        </p:nvSpPr>
        <p:spPr>
          <a:xfrm>
            <a:off x="200473" y="332656"/>
            <a:ext cx="5215154" cy="523220"/>
          </a:xfrm>
          <a:prstGeom prst="rect">
            <a:avLst/>
          </a:prstGeom>
        </p:spPr>
        <p:txBody>
          <a:bodyPr wrap="square">
            <a:spAutoFit/>
          </a:bodyPr>
          <a:lstStyle/>
          <a:p>
            <a:r>
              <a:rPr lang="fr-FR" sz="2800" b="1" dirty="0" smtClean="0">
                <a:solidFill>
                  <a:srgbClr val="FF0000"/>
                </a:solidFill>
              </a:rPr>
              <a:t>CROC</a:t>
            </a:r>
            <a:r>
              <a:rPr lang="fr-FR" b="1" dirty="0">
                <a:solidFill>
                  <a:srgbClr val="FF0000"/>
                </a:solidFill>
              </a:rPr>
              <a:t> </a:t>
            </a:r>
            <a:endParaRPr lang="en-US" dirty="0"/>
          </a:p>
        </p:txBody>
      </p:sp>
      <p:sp>
        <p:nvSpPr>
          <p:cNvPr id="11" name="Rectangle 10"/>
          <p:cNvSpPr/>
          <p:nvPr/>
        </p:nvSpPr>
        <p:spPr>
          <a:xfrm>
            <a:off x="3440832" y="5229200"/>
            <a:ext cx="4756656" cy="461665"/>
          </a:xfrm>
          <a:prstGeom prst="rect">
            <a:avLst/>
          </a:prstGeom>
        </p:spPr>
        <p:txBody>
          <a:bodyPr wrap="square">
            <a:spAutoFit/>
          </a:bodyPr>
          <a:lstStyle/>
          <a:p>
            <a:pPr algn="just">
              <a:spcAft>
                <a:spcPts val="0"/>
              </a:spcAft>
              <a:tabLst>
                <a:tab pos="457200" algn="l"/>
              </a:tabLst>
            </a:pPr>
            <a:r>
              <a:rPr lang="fr-FR"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AMARRE PASSEE EN DOUBLE</a:t>
            </a:r>
            <a:endParaRPr lang="fr-FR"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b="1" dirty="0" smtClean="0">
                <a:solidFill>
                  <a:srgbClr val="FF0000"/>
                </a:solidFill>
                <a:latin typeface="Arial Rounded MT Bold" pitchFamily="34" charset="0"/>
              </a:rPr>
              <a:t> </a:t>
            </a:r>
            <a:endParaRPr lang="fr-FR" dirty="0">
              <a:solidFill>
                <a:srgbClr val="FF0000"/>
              </a:solidFill>
              <a:latin typeface="Arial Rounded MT Bold" pitchFamily="34" charset="0"/>
            </a:endParaRPr>
          </a:p>
        </p:txBody>
      </p:sp>
      <p:sp>
        <p:nvSpPr>
          <p:cNvPr id="3" name="Espace réservé du contenu 2"/>
          <p:cNvSpPr>
            <a:spLocks noGrp="1"/>
          </p:cNvSpPr>
          <p:nvPr>
            <p:ph idx="1"/>
          </p:nvPr>
        </p:nvSpPr>
        <p:spPr/>
        <p:txBody>
          <a:bodyPr>
            <a:normAutofit/>
          </a:bodyPr>
          <a:lstStyle/>
          <a:p>
            <a:pPr marL="82296" indent="0">
              <a:buNone/>
            </a:pPr>
            <a:endParaRPr lang="fr-FR" dirty="0" smtClean="0"/>
          </a:p>
          <a:p>
            <a:endParaRPr lang="fr-FR" dirty="0"/>
          </a:p>
        </p:txBody>
      </p:sp>
      <p:pic>
        <p:nvPicPr>
          <p:cNvPr id="4" name="Picture 3" descr="epissure-septain 8636"/>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643062"/>
            <a:ext cx="4762500" cy="3571875"/>
          </a:xfrm>
          <a:prstGeom prst="rect">
            <a:avLst/>
          </a:prstGeom>
          <a:noFill/>
          <a:ln>
            <a:noFill/>
          </a:ln>
        </p:spPr>
      </p:pic>
    </p:spTree>
    <p:extLst>
      <p:ext uri="{BB962C8B-B14F-4D97-AF65-F5344CB8AC3E}">
        <p14:creationId xmlns:p14="http://schemas.microsoft.com/office/powerpoint/2010/main" val="17828439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348" y="764704"/>
            <a:ext cx="8582814" cy="378280"/>
          </a:xfrm>
        </p:spPr>
        <p:txBody>
          <a:bodyPr>
            <a:noAutofit/>
          </a:bodyPr>
          <a:lstStyle/>
          <a:p>
            <a:pPr lvl="1" algn="ctr" rtl="0">
              <a:spcBef>
                <a:spcPct val="0"/>
              </a:spcBef>
            </a:pPr>
            <a:r>
              <a:rPr lang="fr-FR" dirty="0"/>
              <a:t>La pomme de lance amarre avait à l’origine une fonction très précise. Elle servait à alourdir, à l’aide d’un caillou, l’extrémité de lance amarre(le petit filin) pour pouvoir lancer celle-ci le plus loin possible. Lance amarre était elle-même reliée à une lourde aussière destinée à un amarrage à quai. Réalisée avec du petit cordage de couleur garnie d’une bille.</a:t>
            </a:r>
            <a:br>
              <a:rPr lang="fr-FR" dirty="0"/>
            </a:br>
            <a:endParaRPr lang="fr-FR" dirty="0">
              <a:latin typeface="Arial Rounded MT Bold" pitchFamily="34" charset="0"/>
            </a:endParaRPr>
          </a:p>
        </p:txBody>
      </p:sp>
      <p:pic>
        <p:nvPicPr>
          <p:cNvPr id="4" name="Picture 3" descr="Pomme de touline "/>
          <p:cNvPicPr/>
          <p:nvPr/>
        </p:nvPicPr>
        <p:blipFill>
          <a:blip r:embed="rId2">
            <a:extLst>
              <a:ext uri="{28A0092B-C50C-407E-A947-70E740481C1C}">
                <a14:useLocalDpi xmlns:a14="http://schemas.microsoft.com/office/drawing/2010/main" val="0"/>
              </a:ext>
            </a:extLst>
          </a:blip>
          <a:srcRect/>
          <a:stretch>
            <a:fillRect/>
          </a:stretch>
        </p:blipFill>
        <p:spPr bwMode="auto">
          <a:xfrm>
            <a:off x="2072680" y="2276872"/>
            <a:ext cx="5976664" cy="3240360"/>
          </a:xfrm>
          <a:prstGeom prst="rect">
            <a:avLst/>
          </a:prstGeom>
          <a:noFill/>
          <a:ln>
            <a:noFill/>
          </a:ln>
        </p:spPr>
      </p:pic>
      <p:sp>
        <p:nvSpPr>
          <p:cNvPr id="3"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5884531"/>
            <a:ext cx="990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Elle se réalise en effectuant trois fois trois boucles. On démarre en réalisant trois boucles ( </a:t>
            </a:r>
            <a:r>
              <a:rPr kumimoji="0" lang="fr-FR" sz="2400" b="1"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2</a:t>
            </a:r>
            <a:r>
              <a:rPr kumimoji="0" lang="fr-FR" sz="24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pas trop serrées que l’on tient réunies ensemble verticalement, puis trois autres boucles en tournant autour horizontalement ( </a:t>
            </a:r>
            <a:r>
              <a:rPr kumimoji="0" lang="fr-FR" sz="2400" b="1"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3</a:t>
            </a:r>
            <a:r>
              <a:rPr kumimoji="0" lang="fr-FR" sz="24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sans serrer</a:t>
            </a:r>
            <a:r>
              <a:rPr kumimoji="0" lang="fr-FR" sz="16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9467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2610" y="404664"/>
            <a:ext cx="8122920" cy="5819796"/>
          </a:xfrm>
        </p:spPr>
        <p:txBody>
          <a:bodyPr>
            <a:noAutofit/>
          </a:bodyPr>
          <a:lstStyle/>
          <a:p>
            <a:pPr algn="just"/>
            <a:r>
              <a:rPr lang="fr-FR" sz="2600" dirty="0" smtClean="0">
                <a:solidFill>
                  <a:srgbClr val="FF0000"/>
                </a:solidFill>
              </a:rPr>
              <a:t>.</a:t>
            </a:r>
          </a:p>
          <a:p>
            <a:pPr algn="just">
              <a:buNone/>
            </a:pPr>
            <a:r>
              <a:rPr lang="fr-FR" sz="2200" dirty="0" smtClean="0">
                <a:solidFill>
                  <a:srgbClr val="FF0000"/>
                </a:solidFill>
              </a:rPr>
              <a:t>	</a:t>
            </a:r>
            <a:endParaRPr lang="fr-FR" sz="2200" dirty="0">
              <a:solidFill>
                <a:srgbClr val="FF0000"/>
              </a:solidFill>
            </a:endParaRPr>
          </a:p>
        </p:txBody>
      </p:sp>
      <p:pic>
        <p:nvPicPr>
          <p:cNvPr id="4" name="Picture 3" descr="https://www.chasse-maree.com/wp-content/uploads/2020/12/touline2-800x231.jpg"/>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906000" cy="3960440"/>
          </a:xfrm>
          <a:prstGeom prst="rect">
            <a:avLst/>
          </a:prstGeom>
          <a:noFill/>
          <a:ln>
            <a:noFill/>
          </a:ln>
        </p:spPr>
      </p:pic>
    </p:spTree>
    <p:extLst>
      <p:ext uri="{BB962C8B-B14F-4D97-AF65-F5344CB8AC3E}">
        <p14:creationId xmlns:p14="http://schemas.microsoft.com/office/powerpoint/2010/main" val="3638481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2481" y="378040"/>
            <a:ext cx="96335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Ensuite on passe le courant à travers les boucles verticales ( </a:t>
            </a:r>
            <a:r>
              <a:rPr kumimoji="0" lang="fr-FR" sz="2000" b="1"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4</a:t>
            </a:r>
            <a:r>
              <a:rPr kumimoji="0" lang="fr-FR" sz="20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tournez trois fois autour des boucles horizontales en passant à chaque fois dans les boucles verticales   ( </a:t>
            </a:r>
            <a:r>
              <a:rPr kumimoji="0" lang="fr-FR" sz="2000" b="1"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5</a:t>
            </a:r>
            <a:r>
              <a:rPr kumimoji="0" lang="fr-FR" sz="20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Resserrez progressivement en retirant au fur et à mesure le dormant libéré.</a:t>
            </a:r>
            <a:endParaRPr kumimoji="0" 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34" descr="https://www.chasse-maree.com/wp-content/uploads/2020/12/touline3-800x3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25" y="2852936"/>
            <a:ext cx="3314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5162000"/>
            <a:ext cx="100519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Bien entendu on peut faire quatre voire cinq passages, la pomme n’en sera que plus grosse.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FIN DU MODULE</a:t>
            </a:r>
            <a:endParaRPr kumimoji="0" lang="fr-FR" sz="20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449746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906000" cy="5676920"/>
          </a:xfrm>
        </p:spPr>
        <p:txBody>
          <a:bodyPr>
            <a:normAutofit/>
          </a:bodyPr>
          <a:lstStyle/>
          <a:p>
            <a:pPr lvl="0" algn="just"/>
            <a:endParaRPr lang="fr-FR" sz="2800" b="1" dirty="0" smtClean="0">
              <a:solidFill>
                <a:srgbClr val="FF0000"/>
              </a:solidFill>
            </a:endParaRPr>
          </a:p>
        </p:txBody>
      </p:sp>
    </p:spTree>
    <p:extLst>
      <p:ext uri="{BB962C8B-B14F-4D97-AF65-F5344CB8AC3E}">
        <p14:creationId xmlns:p14="http://schemas.microsoft.com/office/powerpoint/2010/main" val="1086003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57456" y="357166"/>
            <a:ext cx="620706" cy="5891234"/>
          </a:xfrm>
        </p:spPr>
        <p:txBody>
          <a:bodyPr>
            <a:noAutofit/>
          </a:bodyPr>
          <a:lstStyle/>
          <a:p>
            <a:r>
              <a:rPr lang="fr-FR" dirty="0" smtClean="0"/>
              <a:t>.</a:t>
            </a:r>
          </a:p>
        </p:txBody>
      </p:sp>
      <p:sp>
        <p:nvSpPr>
          <p:cNvPr id="2" name="Rectangle 1"/>
          <p:cNvSpPr/>
          <p:nvPr/>
        </p:nvSpPr>
        <p:spPr>
          <a:xfrm>
            <a:off x="632520" y="-675456"/>
            <a:ext cx="10569624" cy="952312"/>
          </a:xfrm>
          <a:prstGeom prst="rect">
            <a:avLst/>
          </a:prstGeom>
        </p:spPr>
        <p:txBody>
          <a:bodyPr wrap="square">
            <a:spAutoFit/>
          </a:bodyPr>
          <a:lstStyle/>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sz="1400" b="1" dirty="0" smtClean="0">
                <a:latin typeface="Calibri" panose="020F0502020204030204" pitchFamily="34" charset="0"/>
                <a:ea typeface="Calibri" panose="020F0502020204030204" pitchFamily="34" charset="0"/>
                <a:cs typeface="Times New Roman" panose="02020603050405020304" pitchFamily="18" charset="0"/>
              </a:rPr>
              <a:t>QCM </a:t>
            </a:r>
            <a:r>
              <a:rPr lang="fr-FR" sz="1400" b="1" dirty="0">
                <a:latin typeface="Calibri" panose="020F0502020204030204" pitchFamily="34" charset="0"/>
                <a:ea typeface="Calibri" panose="020F0502020204030204" pitchFamily="34" charset="0"/>
                <a:cs typeface="Times New Roman" panose="02020603050405020304" pitchFamily="18" charset="0"/>
              </a:rPr>
              <a:t>MATELOTAGE ET TRAVAUX DU PONT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464" y="188640"/>
            <a:ext cx="9777536" cy="5819796"/>
          </a:xfrm>
        </p:spPr>
        <p:txBody>
          <a:bodyPr>
            <a:noAutofit/>
          </a:bodyPr>
          <a:lstStyle/>
          <a:p>
            <a:pPr marL="82296" indent="0" fontAlgn="base">
              <a:buNone/>
            </a:pPr>
            <a:endParaRPr lang="fr-FR" sz="3200" dirty="0">
              <a:solidFill>
                <a:srgbClr val="FF0000"/>
              </a:solidFill>
            </a:endParaRPr>
          </a:p>
        </p:txBody>
      </p:sp>
    </p:spTree>
    <p:extLst>
      <p:ext uri="{BB962C8B-B14F-4D97-AF65-F5344CB8AC3E}">
        <p14:creationId xmlns:p14="http://schemas.microsoft.com/office/powerpoint/2010/main" val="3645417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04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17489"/>
            <a:ext cx="9923687" cy="6356779"/>
          </a:xfrm>
        </p:spPr>
        <p:txBody>
          <a:bodyPr>
            <a:normAutofit/>
          </a:bodyPr>
          <a:lstStyle/>
          <a:p>
            <a:pPr marL="0" indent="0">
              <a:buNone/>
            </a:pPr>
            <a:r>
              <a:rPr lang="fr-FR" sz="2800" dirty="0" smtClean="0">
                <a:solidFill>
                  <a:srgbClr val="FF0000"/>
                </a:solidFill>
              </a:rPr>
              <a:t> </a:t>
            </a:r>
            <a:endParaRPr lang="fr-FR" sz="2400" dirty="0" smtClean="0">
              <a:solidFill>
                <a:schemeClr val="tx1"/>
              </a:solidFill>
            </a:endParaRPr>
          </a:p>
          <a:p>
            <a:pPr marL="0" indent="0">
              <a:buNone/>
            </a:pPr>
            <a:r>
              <a:rPr lang="fr-FR" sz="2400" dirty="0" smtClean="0">
                <a:solidFill>
                  <a:schemeClr val="tx1"/>
                </a:solidFill>
              </a:rPr>
              <a:t> </a:t>
            </a:r>
            <a:endParaRPr lang="en-US" sz="2400" dirty="0">
              <a:solidFill>
                <a:srgbClr val="FF0000"/>
              </a:solidFill>
            </a:endParaRPr>
          </a:p>
        </p:txBody>
      </p:sp>
      <p:sp>
        <p:nvSpPr>
          <p:cNvPr id="9" name="Rectangle 8"/>
          <p:cNvSpPr/>
          <p:nvPr/>
        </p:nvSpPr>
        <p:spPr>
          <a:xfrm flipV="1">
            <a:off x="2193368" y="5085183"/>
            <a:ext cx="1103448" cy="1323439"/>
          </a:xfrm>
          <a:prstGeom prst="rect">
            <a:avLst/>
          </a:prstGeom>
        </p:spPr>
        <p:txBody>
          <a:bodyPr wrap="square">
            <a:spAutoFit/>
          </a:bodyPr>
          <a:lstStyle/>
          <a:p>
            <a:endParaRPr lang="fr-FR" sz="4000" b="1" dirty="0" smtClean="0">
              <a:solidFill>
                <a:srgbClr val="594C4C"/>
              </a:solidFill>
              <a:latin typeface="Segoe UI Symbol" panose="020B0502040204020203" pitchFamily="34" charset="0"/>
            </a:endParaRPr>
          </a:p>
          <a:p>
            <a:endParaRPr lang="en-US" sz="4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0" y="0"/>
            <a:ext cx="1728192" cy="954107"/>
          </a:xfrm>
          <a:prstGeom prst="rect">
            <a:avLst/>
          </a:prstGeom>
        </p:spPr>
        <p:txBody>
          <a:bodyPr wrap="square">
            <a:spAutoFit/>
          </a:bodyPr>
          <a:lstStyle/>
          <a:p>
            <a:endParaRPr lang="fr-FR" sz="2800" b="1" dirty="0">
              <a:solidFill>
                <a:srgbClr val="594C4C"/>
              </a:solidFill>
              <a:latin typeface="Segoe UI Symbol" panose="020B0502040204020203" pitchFamily="34" charset="0"/>
              <a:ea typeface="Calibri" panose="020F0502020204030204" pitchFamily="34" charset="0"/>
              <a:cs typeface="Segoe UI Symbol" panose="020B0502040204020203" pitchFamily="34" charset="0"/>
            </a:endParaRPr>
          </a:p>
          <a:p>
            <a:r>
              <a:rPr lang="fr-FR" sz="2800" b="1" dirty="0" smtClean="0">
                <a:solidFill>
                  <a:srgbClr val="594C4C"/>
                </a:solidFill>
                <a:latin typeface="Segoe UI Symbol" panose="020B0502040204020203" pitchFamily="34" charset="0"/>
                <a:ea typeface="Calibri" panose="020F0502020204030204" pitchFamily="34" charset="0"/>
                <a:cs typeface="Segoe UI Symbol" panose="020B0502040204020203" pitchFamily="34" charset="0"/>
              </a:rPr>
              <a:t>          ☐</a:t>
            </a:r>
            <a:endParaRPr lang="en-US" sz="2800" dirty="0"/>
          </a:p>
        </p:txBody>
      </p:sp>
    </p:spTree>
    <p:extLst>
      <p:ext uri="{BB962C8B-B14F-4D97-AF65-F5344CB8AC3E}">
        <p14:creationId xmlns:p14="http://schemas.microsoft.com/office/powerpoint/2010/main" val="72264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57456" y="357166"/>
            <a:ext cx="620706" cy="5891234"/>
          </a:xfrm>
        </p:spPr>
        <p:txBody>
          <a:bodyPr>
            <a:noAutofit/>
          </a:bodyPr>
          <a:lstStyle/>
          <a:p>
            <a:r>
              <a:rPr lang="fr-FR" dirty="0" smtClean="0"/>
              <a:t>.</a:t>
            </a:r>
          </a:p>
        </p:txBody>
      </p:sp>
      <p:sp>
        <p:nvSpPr>
          <p:cNvPr id="2" name="Rectangle 1"/>
          <p:cNvSpPr/>
          <p:nvPr/>
        </p:nvSpPr>
        <p:spPr>
          <a:xfrm>
            <a:off x="632520" y="-675456"/>
            <a:ext cx="10569624" cy="952312"/>
          </a:xfrm>
          <a:prstGeom prst="rect">
            <a:avLst/>
          </a:prstGeom>
        </p:spPr>
        <p:txBody>
          <a:bodyPr wrap="square">
            <a:spAutoFit/>
          </a:bodyPr>
          <a:lstStyle/>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sz="1400" b="1" dirty="0" smtClean="0">
                <a:latin typeface="Calibri" panose="020F0502020204030204" pitchFamily="34" charset="0"/>
                <a:ea typeface="Calibri" panose="020F0502020204030204" pitchFamily="34" charset="0"/>
                <a:cs typeface="Times New Roman" panose="02020603050405020304" pitchFamily="18" charset="0"/>
              </a:rPr>
              <a:t>QCM </a:t>
            </a:r>
            <a:r>
              <a:rPr lang="fr-FR" sz="1400" b="1" dirty="0">
                <a:latin typeface="Calibri" panose="020F0502020204030204" pitchFamily="34" charset="0"/>
                <a:ea typeface="Calibri" panose="020F0502020204030204" pitchFamily="34" charset="0"/>
                <a:cs typeface="Times New Roman" panose="02020603050405020304" pitchFamily="18" charset="0"/>
              </a:rPr>
              <a:t>MATELOTAGE ET TRAVAUX DU PONT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328710"/>
          </a:xfrm>
          <a:prstGeom prst="rect">
            <a:avLst/>
          </a:prstGeom>
        </p:spPr>
      </p:pic>
      <p:sp>
        <p:nvSpPr>
          <p:cNvPr id="5" name="Rectangle 4"/>
          <p:cNvSpPr/>
          <p:nvPr/>
        </p:nvSpPr>
        <p:spPr>
          <a:xfrm>
            <a:off x="200472" y="6328712"/>
            <a:ext cx="5582242" cy="584775"/>
          </a:xfrm>
          <a:prstGeom prst="rect">
            <a:avLst/>
          </a:prstGeom>
        </p:spPr>
        <p:txBody>
          <a:bodyPr wrap="square">
            <a:spAutoFit/>
          </a:bodyPr>
          <a:lstStyle/>
          <a:p>
            <a:r>
              <a:rPr lang="fr-FR" sz="3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fr-FR" sz="32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Le</a:t>
            </a:r>
            <a:r>
              <a:rPr lang="fr-FR" sz="3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fr-FR" sz="3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guindeau</a:t>
            </a:r>
            <a:r>
              <a:rPr lang="fr-FR"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729482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56" y="116632"/>
            <a:ext cx="9621706" cy="6131768"/>
          </a:xfrm>
        </p:spPr>
        <p:txBody>
          <a:bodyPr>
            <a:noAutofit/>
          </a:bodyPr>
          <a:lstStyle/>
          <a:p>
            <a:endParaRPr lang="fr-FR" sz="3200"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906001" cy="6429396"/>
          </a:xfrm>
        </p:spPr>
        <p:txBody>
          <a:bodyPr>
            <a:normAutofit/>
          </a:bodyPr>
          <a:lstStyle/>
          <a:p>
            <a:endParaRPr lang="fr-FR" sz="2800" dirty="0">
              <a:solidFill>
                <a:schemeClr val="tx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678162" cy="6248401"/>
          </a:xfrm>
        </p:spPr>
        <p:txBody>
          <a:bodyPr>
            <a:normAutofit/>
          </a:bodyPr>
          <a:lstStyle/>
          <a:p>
            <a:pPr marL="0" indent="0">
              <a:buNone/>
            </a:pPr>
            <a:endParaRPr lang="fr-FR" sz="2800"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678163" cy="6572273"/>
          </a:xfrm>
        </p:spPr>
        <p:txBody>
          <a:bodyPr>
            <a:normAutofit/>
          </a:bodyPr>
          <a:lstStyle/>
          <a:p>
            <a:pPr lvl="0">
              <a:buNone/>
            </a:pPr>
            <a:endParaRPr lang="fr-FR" sz="800" dirty="0"/>
          </a:p>
        </p:txBody>
      </p:sp>
      <p:sp>
        <p:nvSpPr>
          <p:cNvPr id="2" name="Rectangle 1"/>
          <p:cNvSpPr/>
          <p:nvPr/>
        </p:nvSpPr>
        <p:spPr>
          <a:xfrm>
            <a:off x="56456" y="116632"/>
            <a:ext cx="9849544" cy="2062103"/>
          </a:xfrm>
          <a:prstGeom prst="rect">
            <a:avLst/>
          </a:prstGeom>
        </p:spPr>
        <p:txBody>
          <a:bodyPr wrap="square">
            <a:spAutoFit/>
          </a:bodyPr>
          <a:lstStyle/>
          <a:p>
            <a:endParaRPr lang="fr-FR" sz="3200" dirty="0" smtClean="0">
              <a:solidFill>
                <a:srgbClr val="FF0000"/>
              </a:solidFill>
            </a:endParaRPr>
          </a:p>
          <a:p>
            <a:endParaRPr lang="fr-FR" sz="3200" dirty="0">
              <a:solidFill>
                <a:srgbClr val="FF0000"/>
              </a:solidFill>
            </a:endParaRPr>
          </a:p>
          <a:p>
            <a:endParaRPr lang="fr-FR" sz="3200" dirty="0" smtClean="0">
              <a:solidFill>
                <a:srgbClr val="FF0000"/>
              </a:solidFill>
            </a:endParaRPr>
          </a:p>
          <a:p>
            <a:endParaRPr lang="fr-FR" sz="3200" dirty="0">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45488" y="357166"/>
            <a:ext cx="332674" cy="6072230"/>
          </a:xfrm>
        </p:spPr>
        <p:txBody>
          <a:bodyPr>
            <a:noAutofit/>
          </a:bodyPr>
          <a:lstStyle/>
          <a:p>
            <a:pPr marL="365760" lvl="1" indent="-283464">
              <a:spcBef>
                <a:spcPts val="600"/>
              </a:spcBef>
              <a:buSzPct val="80000"/>
              <a:buFont typeface="Wingdings 2"/>
              <a:buChar char=""/>
            </a:pPr>
            <a:r>
              <a:rPr lang="fr-FR" sz="2800"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90"/>
            <a:ext cx="9906000" cy="23042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906000" cy="2420886"/>
          </a:xfrm>
          <a:prstGeom prst="rect">
            <a:avLst/>
          </a:prstGeom>
        </p:spPr>
      </p:pic>
      <p:pic>
        <p:nvPicPr>
          <p:cNvPr id="5" name="Image 14"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653136"/>
            <a:ext cx="9906000" cy="3442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81100" y="571480"/>
            <a:ext cx="8297062" cy="5676920"/>
          </a:xfrm>
        </p:spPr>
        <p:txBody>
          <a:bodyPr>
            <a:normAutofit/>
          </a:bodyPr>
          <a:lstStyle/>
          <a:p>
            <a:endParaRPr lang="fr-F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9663" y="285728"/>
            <a:ext cx="8368500" cy="6286544"/>
          </a:xfrm>
        </p:spPr>
        <p:txBody>
          <a:bodyPr>
            <a:noAutofit/>
          </a:bodyPr>
          <a:lstStyle/>
          <a:p>
            <a:pPr lvl="0" algn="just"/>
            <a:endParaRPr lang="fr-FR" sz="8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38224" y="285729"/>
            <a:ext cx="8439938" cy="5962672"/>
          </a:xfrm>
        </p:spPr>
        <p:txBody>
          <a:bodyPr>
            <a:noAutofit/>
          </a:bodyPr>
          <a:lstStyle/>
          <a:p>
            <a:pPr marL="82296" indent="0" algn="just">
              <a:buNone/>
            </a:pPr>
            <a:r>
              <a:rPr lang="fr-FR" sz="2400" dirty="0" smtClean="0">
                <a:solidFill>
                  <a:srgbClr val="FF0000"/>
                </a:solidFill>
                <a:latin typeface="Arial Rounded MT Bold" pitchFamily="34" charset="0"/>
              </a:rPr>
              <a:t> .</a:t>
            </a:r>
            <a:endParaRPr lang="fr-FR" sz="1600" dirty="0" smtClean="0">
              <a:latin typeface="Arial Rounded MT Bold" pitchFamily="34" charset="0"/>
            </a:endParaRPr>
          </a:p>
          <a:p>
            <a:pPr lvl="1" algn="just"/>
            <a:endParaRPr lang="fr-FR" sz="1600" dirty="0" smtClean="0">
              <a:latin typeface="Arial Rounded MT Bold"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29" y="571481"/>
            <a:ext cx="7215238" cy="5317007"/>
          </a:xfrm>
          <a:prstGeom prst="rect">
            <a:avLst/>
          </a:prstGeom>
        </p:spPr>
      </p:pic>
      <p:sp>
        <p:nvSpPr>
          <p:cNvPr id="5" name="Rectangle 4"/>
          <p:cNvSpPr/>
          <p:nvPr/>
        </p:nvSpPr>
        <p:spPr>
          <a:xfrm>
            <a:off x="2666985" y="6000769"/>
            <a:ext cx="4953000" cy="584775"/>
          </a:xfrm>
          <a:prstGeom prst="rect">
            <a:avLst/>
          </a:prstGeom>
        </p:spPr>
        <p:txBody>
          <a:bodyPr>
            <a:spAutoFit/>
          </a:bodyPr>
          <a:lstStyle/>
          <a:p>
            <a:pPr lvl="1" algn="just"/>
            <a:endParaRPr lang="fr-FR" sz="1600" dirty="0" smtClean="0">
              <a:latin typeface="Arial Rounded MT Bold" pitchFamily="34" charset="0"/>
            </a:endParaRPr>
          </a:p>
          <a:p>
            <a:pPr lvl="1" algn="ctr"/>
            <a:r>
              <a:rPr lang="fr-FR" sz="1600" dirty="0" smtClean="0">
                <a:latin typeface="Arial Rounded MT Bold" pitchFamily="34" charset="0"/>
              </a:rPr>
              <a:t>Fin </a:t>
            </a:r>
            <a:endParaRPr lang="fr-FR" sz="1200" dirty="0" smtClean="0">
              <a:latin typeface="Arial Rounded MT Bol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424"/>
            <a:ext cx="10929663" cy="74888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b="1" dirty="0" smtClean="0"/>
              <a:t>)</a:t>
            </a:r>
            <a:endParaRPr lang="fr-FR" dirty="0">
              <a:solidFill>
                <a:srgbClr val="FF0000"/>
              </a:solidFill>
            </a:endParaRPr>
          </a:p>
        </p:txBody>
      </p:sp>
      <p:pic>
        <p:nvPicPr>
          <p:cNvPr id="1026" name="Picture 35" descr="https://www.chasse-maree.com/wp-content/uploads/2020/12/touline2-800x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5159"/>
            <a:ext cx="76200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4" descr="https://www.chasse-maree.com/wp-content/uploads/2020/12/touline3-800x3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295434"/>
            <a:ext cx="3314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31541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CONFECTION D’UNE POMME DE LANCE </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NŒUD – LA POMME DE TOULINE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0" y="8095159"/>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Elle se réalise en effectuant trois fois trois boucles. On démarre en réalisant trois boucles ( </a:t>
            </a:r>
            <a:r>
              <a:rPr kumimoji="0" lang="fr-FR" sz="1600" b="1"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2</a:t>
            </a:r>
            <a:r>
              <a:rPr kumimoji="0" lang="fr-FR" sz="16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pas trop serrées que l’on tient réunies ensemble verticalement, puis trois autres boucles en tournant autour horizontalement ( </a:t>
            </a:r>
            <a:r>
              <a:rPr kumimoji="0" lang="fr-FR" sz="1600" b="1"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3</a:t>
            </a:r>
            <a:r>
              <a:rPr kumimoji="0" lang="fr-FR" sz="16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sans serrer.</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1029543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Ensuite on passe le courant à travers les boucles verticales ( </a:t>
            </a:r>
            <a:r>
              <a:rPr kumimoji="0" lang="fr-FR" sz="1400" b="1"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4</a:t>
            </a:r>
            <a:r>
              <a:rPr kumimoji="0" lang="fr-FR" sz="14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tournez trois fois autour des boucles horizontales en passant à chaque fois dans les boucles verticales   ( </a:t>
            </a:r>
            <a:r>
              <a:rPr kumimoji="0" lang="fr-FR" sz="1400" b="1"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5</a:t>
            </a:r>
            <a:r>
              <a:rPr kumimoji="0" lang="fr-FR" sz="14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 Resserrez progressivement en retirant au fur et à mesure le dormant libéré.</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0" y="1185753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Bien entendu on peut faire quatre voire cinq passages, la pomme n’en sera que plus grosse.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FIN DU MODULE</a:t>
            </a:r>
            <a:endParaRPr kumimoji="0" lang="fr-FR"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0" name="Picture 9" descr="C:\Users\User\Pictures\cosse.jpe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72880" cy="6533059"/>
          </a:xfrm>
          <a:prstGeom prst="rect">
            <a:avLst/>
          </a:prstGeom>
          <a:noFill/>
          <a:ln>
            <a:noFill/>
          </a:ln>
        </p:spPr>
      </p:pic>
      <p:pic>
        <p:nvPicPr>
          <p:cNvPr id="11" name="Content Placeholder 10" descr="C:\Users\User\Pictures\manille.jpeg"/>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14030" y="0"/>
            <a:ext cx="3438500" cy="6480720"/>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2517" y="-1251520"/>
            <a:ext cx="9316482" cy="8382026"/>
          </a:xfrm>
          <a:prstGeom prst="rect">
            <a:avLst/>
          </a:prstGeom>
        </p:spPr>
      </p:pic>
      <p:sp>
        <p:nvSpPr>
          <p:cNvPr id="3" name="Rectangle 2"/>
          <p:cNvSpPr/>
          <p:nvPr/>
        </p:nvSpPr>
        <p:spPr>
          <a:xfrm>
            <a:off x="416497" y="404664"/>
            <a:ext cx="4999130" cy="461665"/>
          </a:xfrm>
          <a:prstGeom prst="rect">
            <a:avLst/>
          </a:prstGeom>
        </p:spPr>
        <p:txBody>
          <a:bodyPr wrap="square">
            <a:spAutoFit/>
          </a:bodyPr>
          <a:lstStyle/>
          <a:p>
            <a:r>
              <a:rPr lang="fr-FR" sz="2400" b="1" dirty="0" smtClean="0">
                <a:solidFill>
                  <a:srgbClr val="FF0000"/>
                </a:solidFill>
              </a:rPr>
              <a:t>COSSEMANILLE</a:t>
            </a:r>
            <a:r>
              <a:rPr lang="fr-FR" sz="2400" b="1" dirty="0">
                <a:solidFill>
                  <a:srgbClr val="FF0000"/>
                </a:solidFill>
              </a:rPr>
              <a:t> </a:t>
            </a:r>
            <a:endParaRPr lang="en-US" sz="2400" dirty="0"/>
          </a:p>
        </p:txBody>
      </p:sp>
      <p:sp>
        <p:nvSpPr>
          <p:cNvPr id="5" name="Rectangle 4"/>
          <p:cNvSpPr/>
          <p:nvPr/>
        </p:nvSpPr>
        <p:spPr>
          <a:xfrm flipH="1">
            <a:off x="7537087" y="476673"/>
            <a:ext cx="1870412" cy="467244"/>
          </a:xfrm>
          <a:prstGeom prst="rect">
            <a:avLst/>
          </a:prstGeom>
        </p:spPr>
        <p:txBody>
          <a:bodyPr wrap="square">
            <a:spAutoFit/>
          </a:bodyPr>
          <a:lstStyle/>
          <a:p>
            <a:pPr>
              <a:lnSpc>
                <a:spcPct val="106000"/>
              </a:lnSpc>
              <a:spcAft>
                <a:spcPts val="800"/>
              </a:spcAft>
            </a:pP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POULIE :                                   </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028708" y="3244334"/>
            <a:ext cx="1507144" cy="461665"/>
          </a:xfrm>
          <a:prstGeom prst="rect">
            <a:avLst/>
          </a:prstGeom>
        </p:spPr>
        <p:txBody>
          <a:bodyPr wrap="none">
            <a:spAutoFit/>
          </a:bodyPr>
          <a:lstStyle/>
          <a:p>
            <a:r>
              <a:rPr lang="fr-FR" sz="2400" b="1" dirty="0" smtClean="0">
                <a:solidFill>
                  <a:srgbClr val="FF0000"/>
                </a:solidFill>
              </a:rPr>
              <a:t>MANILLE</a:t>
            </a:r>
            <a:r>
              <a:rPr lang="fr-FR" sz="2400" b="1" dirty="0">
                <a:solidFill>
                  <a:srgbClr val="FF0000"/>
                </a:solidFill>
              </a:rPr>
              <a:t>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4333</TotalTime>
  <Words>4252</Words>
  <Application>Microsoft Office PowerPoint</Application>
  <PresentationFormat>A4 Paper (210x297 mm)</PresentationFormat>
  <Paragraphs>412</Paragraphs>
  <Slides>89</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2" baseType="lpstr">
      <vt:lpstr>Arial</vt:lpstr>
      <vt:lpstr>Arial Rounded MT Bold</vt:lpstr>
      <vt:lpstr>Calibri</vt:lpstr>
      <vt:lpstr>Georgia</vt:lpstr>
      <vt:lpstr>GothamBook</vt:lpstr>
      <vt:lpstr>Segoe UI Symbol</vt:lpstr>
      <vt:lpstr>Symbol</vt:lpstr>
      <vt:lpstr>Times New Roman</vt:lpstr>
      <vt:lpstr>Trebuchet MS</vt:lpstr>
      <vt:lpstr>Wingdings 2</vt:lpstr>
      <vt:lpstr>Wingdings 3</vt:lpstr>
      <vt:lpstr>Facet</vt:lpstr>
      <vt:lpstr>Document</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TERMES DE MOUILLAGE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Amarrage a quai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brins dessus – dessous Faites de même pour les 2 autres brins en suivant le cheminement le plus naturel. A la fin de la première passe, bien tendre l'ensemble et vérifier en tournant le cordage que chaque brin passe bien sous le bon toron et qu'ils sortent en formant entre-deux un angle de 120°. A ce stade, le ruban adhésif n'est plus nécessaire et peut être retiré.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 </vt:lpstr>
      <vt:lpstr>La pomme de lance amarre avait à l’origine une fonction très précise. Elle servait à alourdir, à l’aide d’un caillou, l’extrémité de lance amarre(le petit filin) pour pouvoir lancer celle-ci le plus loin possible. Lance amarre était elle-même reliée à une lourde aussière destinée à un amarrage à quai. Réalisée avec du petit cordage de couleur garnie d’une bille.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MANŒUVRE</dc:title>
  <dc:creator>ERIC</dc:creator>
  <cp:lastModifiedBy>HP</cp:lastModifiedBy>
  <cp:revision>603</cp:revision>
  <dcterms:created xsi:type="dcterms:W3CDTF">2021-01-30T14:09:33Z</dcterms:created>
  <dcterms:modified xsi:type="dcterms:W3CDTF">2025-05-26T08:35:42Z</dcterms:modified>
</cp:coreProperties>
</file>