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67" r:id="rId15"/>
    <p:sldId id="273" r:id="rId16"/>
    <p:sldId id="274" r:id="rId17"/>
    <p:sldId id="271" r:id="rId18"/>
    <p:sldId id="278" r:id="rId19"/>
    <p:sldId id="277" r:id="rId20"/>
    <p:sldId id="276" r:id="rId21"/>
    <p:sldId id="279" r:id="rId22"/>
    <p:sldId id="275" r:id="rId23"/>
    <p:sldId id="280"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7" autoAdjust="0"/>
    <p:restoredTop sz="94660"/>
  </p:normalViewPr>
  <p:slideViewPr>
    <p:cSldViewPr snapToGrid="0">
      <p:cViewPr varScale="1">
        <p:scale>
          <a:sx n="75" d="100"/>
          <a:sy n="75" d="100"/>
        </p:scale>
        <p:origin x="1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2F4AF46-EF01-4277-826F-8A55534391F6}" type="datetimeFigureOut">
              <a:rPr lang="fr-FR" smtClean="0"/>
              <a:t>20/03/2025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283256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F4AF46-EF01-4277-826F-8A55534391F6}" type="datetimeFigureOut">
              <a:rPr lang="fr-FR" smtClean="0"/>
              <a:t>20/03/2025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391167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F4AF46-EF01-4277-826F-8A55534391F6}" type="datetimeFigureOut">
              <a:rPr lang="fr-FR" smtClean="0"/>
              <a:t>20/03/2025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100775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F4AF46-EF01-4277-826F-8A55534391F6}" type="datetimeFigureOut">
              <a:rPr lang="fr-FR" smtClean="0"/>
              <a:t>20/03/2025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A33DD4-6C83-4FC8-BAF1-4C0977FDDE61}"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353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F4AF46-EF01-4277-826F-8A55534391F6}" type="datetimeFigureOut">
              <a:rPr lang="fr-FR" smtClean="0"/>
              <a:t>20/03/2025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353979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02F4AF46-EF01-4277-826F-8A55534391F6}" type="datetimeFigureOut">
              <a:rPr lang="fr-FR" smtClean="0"/>
              <a:t>20/03/2025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312106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02F4AF46-EF01-4277-826F-8A55534391F6}" type="datetimeFigureOut">
              <a:rPr lang="fr-FR" smtClean="0"/>
              <a:t>20/03/2025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62341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F4AF46-EF01-4277-826F-8A55534391F6}" type="datetimeFigureOut">
              <a:rPr lang="fr-FR" smtClean="0"/>
              <a:t>20/03/2025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330631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F4AF46-EF01-4277-826F-8A55534391F6}" type="datetimeFigureOut">
              <a:rPr lang="fr-FR" smtClean="0"/>
              <a:t>20/03/2025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254146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F4AF46-EF01-4277-826F-8A55534391F6}" type="datetimeFigureOut">
              <a:rPr lang="fr-FR" smtClean="0"/>
              <a:t>20/03/2025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166269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F4AF46-EF01-4277-826F-8A55534391F6}" type="datetimeFigureOut">
              <a:rPr lang="fr-FR" smtClean="0"/>
              <a:t>20/03/2025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424465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2F4AF46-EF01-4277-826F-8A55534391F6}" type="datetimeFigureOut">
              <a:rPr lang="fr-FR" smtClean="0"/>
              <a:t>20/03/2025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243598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F4AF46-EF01-4277-826F-8A55534391F6}" type="datetimeFigureOut">
              <a:rPr lang="fr-FR" smtClean="0"/>
              <a:t>20/03/2025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33639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2F4AF46-EF01-4277-826F-8A55534391F6}" type="datetimeFigureOut">
              <a:rPr lang="fr-FR" smtClean="0"/>
              <a:t>20/03/2025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249488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2F4AF46-EF01-4277-826F-8A55534391F6}" type="datetimeFigureOut">
              <a:rPr lang="fr-FR" smtClean="0"/>
              <a:t>20/03/2025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160681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F4AF46-EF01-4277-826F-8A55534391F6}" type="datetimeFigureOut">
              <a:rPr lang="fr-FR" smtClean="0"/>
              <a:t>20/03/2025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7518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F4AF46-EF01-4277-826F-8A55534391F6}" type="datetimeFigureOut">
              <a:rPr lang="fr-FR" smtClean="0"/>
              <a:t>20/03/2025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A33DD4-6C83-4FC8-BAF1-4C0977FDDE61}" type="slidenum">
              <a:rPr lang="fr-FR" smtClean="0"/>
              <a:t>‹N°›</a:t>
            </a:fld>
            <a:endParaRPr lang="fr-FR"/>
          </a:p>
        </p:txBody>
      </p:sp>
    </p:spTree>
    <p:extLst>
      <p:ext uri="{BB962C8B-B14F-4D97-AF65-F5344CB8AC3E}">
        <p14:creationId xmlns:p14="http://schemas.microsoft.com/office/powerpoint/2010/main" val="34032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2F4AF46-EF01-4277-826F-8A55534391F6}" type="datetimeFigureOut">
              <a:rPr lang="fr-FR" smtClean="0"/>
              <a:t>20/03/2025</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BA33DD4-6C83-4FC8-BAF1-4C0977FDDE61}" type="slidenum">
              <a:rPr lang="fr-FR" smtClean="0"/>
              <a:t>‹N°›</a:t>
            </a:fld>
            <a:endParaRPr lang="fr-FR"/>
          </a:p>
        </p:txBody>
      </p:sp>
    </p:spTree>
    <p:extLst>
      <p:ext uri="{BB962C8B-B14F-4D97-AF65-F5344CB8AC3E}">
        <p14:creationId xmlns:p14="http://schemas.microsoft.com/office/powerpoint/2010/main" val="4247376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r.wikipedia.org/wiki/Capitaine_de_navi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789436C-1A6B-2D2E-F7E3-57FCEC546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9536" cy="6858000"/>
          </a:xfrm>
          <a:prstGeom prst="rect">
            <a:avLst/>
          </a:prstGeom>
        </p:spPr>
      </p:pic>
      <p:sp>
        <p:nvSpPr>
          <p:cNvPr id="8" name="Titre 1">
            <a:extLst>
              <a:ext uri="{FF2B5EF4-FFF2-40B4-BE49-F238E27FC236}">
                <a16:creationId xmlns:a16="http://schemas.microsoft.com/office/drawing/2014/main" id="{2F1D4184-DEFB-4F9D-F7A9-AFEA1C52F1EA}"/>
              </a:ext>
            </a:extLst>
          </p:cNvPr>
          <p:cNvSpPr>
            <a:spLocks noGrp="1"/>
          </p:cNvSpPr>
          <p:nvPr>
            <p:ph type="ctrTitle"/>
          </p:nvPr>
        </p:nvSpPr>
        <p:spPr>
          <a:xfrm>
            <a:off x="402337" y="310897"/>
            <a:ext cx="10451592" cy="1380744"/>
          </a:xfrm>
        </p:spPr>
        <p:txBody>
          <a:bodyPr>
            <a:normAutofit/>
          </a:bodyPr>
          <a:lstStyle/>
          <a:p>
            <a:r>
              <a:rPr lang="fr-FR" sz="8800" b="1" dirty="0">
                <a:solidFill>
                  <a:srgbClr val="C00000"/>
                </a:solidFill>
                <a:latin typeface="Algerian" panose="04020705040A02060702" pitchFamily="82" charset="0"/>
              </a:rPr>
              <a:t>RAPPORT DE MER</a:t>
            </a:r>
          </a:p>
        </p:txBody>
      </p:sp>
    </p:spTree>
    <p:extLst>
      <p:ext uri="{BB962C8B-B14F-4D97-AF65-F5344CB8AC3E}">
        <p14:creationId xmlns:p14="http://schemas.microsoft.com/office/powerpoint/2010/main" val="332739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A161F57-A314-77EE-9E3E-81EA808F88DD}"/>
              </a:ext>
            </a:extLst>
          </p:cNvPr>
          <p:cNvPicPr>
            <a:picLocks noGrp="1" noChangeAspect="1"/>
          </p:cNvPicPr>
          <p:nvPr>
            <p:ph sz="quarter" idx="13"/>
          </p:nvPr>
        </p:nvPicPr>
        <p:blipFill>
          <a:blip r:embed="rId2"/>
          <a:stretch>
            <a:fillRect/>
          </a:stretch>
        </p:blipFill>
        <p:spPr>
          <a:xfrm>
            <a:off x="1" y="1"/>
            <a:ext cx="13643086" cy="6858000"/>
          </a:xfrm>
          <a:prstGeom prst="rect">
            <a:avLst/>
          </a:prstGeom>
        </p:spPr>
      </p:pic>
      <p:sp>
        <p:nvSpPr>
          <p:cNvPr id="5" name="Titre 1">
            <a:extLst>
              <a:ext uri="{FF2B5EF4-FFF2-40B4-BE49-F238E27FC236}">
                <a16:creationId xmlns:a16="http://schemas.microsoft.com/office/drawing/2014/main" id="{DE56EA2C-C43D-0E98-7BAB-D0F7493EDB27}"/>
              </a:ext>
            </a:extLst>
          </p:cNvPr>
          <p:cNvSpPr>
            <a:spLocks noGrp="1"/>
          </p:cNvSpPr>
          <p:nvPr>
            <p:ph type="title"/>
          </p:nvPr>
        </p:nvSpPr>
        <p:spPr>
          <a:xfrm>
            <a:off x="652519" y="0"/>
            <a:ext cx="9196876" cy="1596177"/>
          </a:xfrm>
        </p:spPr>
        <p:txBody>
          <a:bodyPr/>
          <a:lstStyle/>
          <a:p>
            <a:pPr marL="571500" indent="-571500">
              <a:buFont typeface="Wingdings" panose="05000000000000000000" pitchFamily="2" charset="2"/>
              <a:buChar char="v"/>
            </a:pPr>
            <a:r>
              <a:rPr lang="fr-FR" b="1" dirty="0">
                <a:solidFill>
                  <a:schemeClr val="accent1">
                    <a:lumMod val="50000"/>
                  </a:schemeClr>
                </a:solidFill>
                <a:latin typeface="Bell MT" panose="02020503060305020303" pitchFamily="18" charset="0"/>
              </a:rPr>
              <a:t>Cas d’ECHOUEMENT</a:t>
            </a:r>
          </a:p>
        </p:txBody>
      </p:sp>
    </p:spTree>
    <p:extLst>
      <p:ext uri="{BB962C8B-B14F-4D97-AF65-F5344CB8AC3E}">
        <p14:creationId xmlns:p14="http://schemas.microsoft.com/office/powerpoint/2010/main" val="166082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D42F3-5B84-4CF9-150B-59065E8D6EE7}"/>
              </a:ext>
            </a:extLst>
          </p:cNvPr>
          <p:cNvSpPr>
            <a:spLocks noGrp="1"/>
          </p:cNvSpPr>
          <p:nvPr>
            <p:ph type="title"/>
          </p:nvPr>
        </p:nvSpPr>
        <p:spPr>
          <a:xfrm>
            <a:off x="1235366" y="518369"/>
            <a:ext cx="10364451" cy="548432"/>
          </a:xfrm>
        </p:spPr>
        <p:txBody>
          <a:bodyPr>
            <a:normAutofit fontScale="90000"/>
          </a:bodyPr>
          <a:lstStyle/>
          <a:p>
            <a:pPr marL="571500" indent="-571500">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Avant l’évènement de mer (le pourquoi malgré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804ABEA-BE43-B13A-92E8-438D1666E4EC}"/>
              </a:ext>
            </a:extLst>
          </p:cNvPr>
          <p:cNvSpPr>
            <a:spLocks noGrp="1"/>
          </p:cNvSpPr>
          <p:nvPr>
            <p:ph sz="quarter" idx="13"/>
          </p:nvPr>
        </p:nvSpPr>
        <p:spPr>
          <a:xfrm>
            <a:off x="470263" y="1252394"/>
            <a:ext cx="11286307" cy="5157114"/>
          </a:xfrm>
        </p:spPr>
        <p:txBody>
          <a:bodyPr>
            <a:normAutofit/>
          </a:bodyPr>
          <a:lstStyle/>
          <a:p>
            <a:pPr marL="342900" lvl="0" indent="-342900" algn="just">
              <a:lnSpc>
                <a:spcPct val="115000"/>
              </a:lnSpc>
              <a:buFont typeface="Symbol" panose="05050102010706020507" pitchFamily="18" charset="2"/>
              <a:buChar char=""/>
            </a:pP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les conditions de temps (vent mer visibilité)</a:t>
            </a:r>
          </a:p>
          <a:p>
            <a:pPr marL="342900" lvl="0" indent="-342900" algn="just">
              <a:lnSpc>
                <a:spcPct val="115000"/>
              </a:lnSpc>
              <a:buFont typeface="Symbol" panose="05050102010706020507" pitchFamily="18" charset="2"/>
              <a:buChar char=""/>
            </a:pP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les conditions exceptionnelles à bord : navigation difficile, position peu précise, mouvements violents, malade, etc.….</a:t>
            </a:r>
          </a:p>
          <a:p>
            <a:pPr marL="342900" lvl="0" indent="-342900" algn="just">
              <a:lnSpc>
                <a:spcPct val="115000"/>
              </a:lnSpc>
              <a:buFont typeface="Symbol" panose="05050102010706020507" pitchFamily="18" charset="2"/>
              <a:buChar char=""/>
            </a:pP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les conditions exceptionnelles extérieures : bouées éteintes, balisage manquant, etc.… </a:t>
            </a:r>
          </a:p>
          <a:p>
            <a:pPr marL="342900" lvl="0" indent="-342900" algn="just">
              <a:lnSpc>
                <a:spcPct val="115000"/>
              </a:lnSpc>
              <a:buFont typeface="Symbol" panose="05050102010706020507" pitchFamily="18" charset="2"/>
              <a:buChar char=""/>
            </a:pP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l’application du respect des règles de sécurité à bord ; harnais capelés, veilles </a:t>
            </a:r>
            <a:r>
              <a:rPr lang="fr-FR" sz="3200" b="1" cap="none" dirty="0" err="1">
                <a:effectLst/>
                <a:latin typeface="Bell MT" panose="02020503060305020303" pitchFamily="18" charset="0"/>
                <a:ea typeface="Calibri" panose="020F0502020204030204" pitchFamily="34" charset="0"/>
                <a:cs typeface="Times New Roman" panose="02020603050405020304" pitchFamily="18" charset="0"/>
              </a:rPr>
              <a:t>vhf</a:t>
            </a: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 et visuelles assurées, etc. …</a:t>
            </a:r>
          </a:p>
          <a:p>
            <a:endParaRPr lang="fr-FR" dirty="0"/>
          </a:p>
        </p:txBody>
      </p:sp>
    </p:spTree>
    <p:extLst>
      <p:ext uri="{BB962C8B-B14F-4D97-AF65-F5344CB8AC3E}">
        <p14:creationId xmlns:p14="http://schemas.microsoft.com/office/powerpoint/2010/main" val="42042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AB6C-5DF6-64DF-20CD-BF6657BB83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EA362F-4826-7726-8A56-37BE7767900F}"/>
              </a:ext>
            </a:extLst>
          </p:cNvPr>
          <p:cNvSpPr>
            <a:spLocks noGrp="1"/>
          </p:cNvSpPr>
          <p:nvPr>
            <p:ph type="title"/>
          </p:nvPr>
        </p:nvSpPr>
        <p:spPr>
          <a:xfrm>
            <a:off x="1374703" y="213569"/>
            <a:ext cx="10364451" cy="548432"/>
          </a:xfrm>
        </p:spPr>
        <p:txBody>
          <a:bodyPr>
            <a:normAutofit fontScale="90000"/>
          </a:bodyPr>
          <a:lstStyle/>
          <a:p>
            <a:pPr marL="571500" lvl="0" indent="-571500" algn="just">
              <a:lnSpc>
                <a:spcPct val="115000"/>
              </a:lnSpc>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Pendant évènement de mer (le comment ?)</a:t>
            </a:r>
            <a:endParaRPr lang="fr-FR"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ADEBB79-7D69-19D0-92A1-FD80BE41DE06}"/>
              </a:ext>
            </a:extLst>
          </p:cNvPr>
          <p:cNvSpPr>
            <a:spLocks noGrp="1"/>
          </p:cNvSpPr>
          <p:nvPr>
            <p:ph sz="quarter" idx="13"/>
          </p:nvPr>
        </p:nvSpPr>
        <p:spPr>
          <a:xfrm>
            <a:off x="113211" y="951947"/>
            <a:ext cx="11965578" cy="6406796"/>
          </a:xfrm>
        </p:spPr>
        <p:txBody>
          <a:bodyPr>
            <a:normAutofit fontScale="85000" lnSpcReduction="20000"/>
          </a:bodyPr>
          <a:lstStyle/>
          <a:p>
            <a:pPr marL="342900" lvl="0" indent="-342900" algn="just">
              <a:lnSpc>
                <a:spcPct val="115000"/>
              </a:lnSpc>
              <a:buFont typeface="Symbol" panose="05050102010706020507" pitchFamily="18" charset="2"/>
              <a:buChar char=""/>
            </a:pPr>
            <a:r>
              <a:rPr lang="fr-FR" sz="3400" b="1" cap="none" dirty="0">
                <a:effectLst/>
                <a:latin typeface="Bell MT" panose="02020503060305020303" pitchFamily="18" charset="0"/>
                <a:ea typeface="Calibri" panose="020F0502020204030204" pitchFamily="34" charset="0"/>
                <a:cs typeface="Times New Roman" panose="02020603050405020304" pitchFamily="18" charset="0"/>
              </a:rPr>
              <a:t>l’enchainement des faits qui a diminué votre vigilance : doute sur la position, la volonté de rester hors des dangers, la volonté de marquer les autres navires de la régate etc., faits qui ont tous concordés à la sortie de la route de sécurité tracée sur la carte.</a:t>
            </a:r>
          </a:p>
          <a:p>
            <a:pPr marL="342900" lvl="0" indent="-342900" algn="just">
              <a:lnSpc>
                <a:spcPct val="115000"/>
              </a:lnSpc>
              <a:buFont typeface="Symbol" panose="05050102010706020507" pitchFamily="18" charset="2"/>
              <a:buChar char=""/>
            </a:pPr>
            <a:r>
              <a:rPr lang="fr-FR" sz="3400" b="1" cap="none" dirty="0">
                <a:effectLst/>
                <a:latin typeface="Bell MT" panose="02020503060305020303" pitchFamily="18" charset="0"/>
                <a:ea typeface="Calibri" panose="020F0502020204030204" pitchFamily="34" charset="0"/>
                <a:cs typeface="Times New Roman" panose="02020603050405020304" pitchFamily="18" charset="0"/>
              </a:rPr>
              <a:t>le choc est toujours extrêmement violent et ébranle l’ensemble des appendices sous-marins, les structures de coques et le gréement dans sa totalité.</a:t>
            </a:r>
          </a:p>
          <a:p>
            <a:pPr marL="342900" lvl="0" indent="-342900" algn="just">
              <a:lnSpc>
                <a:spcPct val="115000"/>
              </a:lnSpc>
              <a:buFont typeface="Symbol" panose="05050102010706020507" pitchFamily="18" charset="2"/>
              <a:buChar char=""/>
            </a:pPr>
            <a:r>
              <a:rPr lang="fr-FR" sz="3400" b="1" cap="none" dirty="0">
                <a:effectLst/>
                <a:latin typeface="Bell MT" panose="02020503060305020303" pitchFamily="18" charset="0"/>
                <a:ea typeface="Calibri" panose="020F0502020204030204" pitchFamily="34" charset="0"/>
                <a:cs typeface="Times New Roman" panose="02020603050405020304" pitchFamily="18" charset="0"/>
              </a:rPr>
              <a:t>notez : l’heure, les réactions de votre bateau, les conséquences d’une éventuelle voie d’eau, les blessés, etc.…</a:t>
            </a:r>
          </a:p>
          <a:p>
            <a:pPr marL="342900" lvl="0" indent="-342900" algn="just">
              <a:lnSpc>
                <a:spcPct val="115000"/>
              </a:lnSpc>
              <a:buFont typeface="Symbol" panose="05050102010706020507" pitchFamily="18" charset="2"/>
              <a:buChar char=""/>
            </a:pPr>
            <a:r>
              <a:rPr lang="fr-FR" sz="3400" b="1" cap="none" dirty="0">
                <a:effectLst/>
                <a:latin typeface="Bell MT" panose="02020503060305020303" pitchFamily="18" charset="0"/>
                <a:ea typeface="Calibri" panose="020F0502020204030204" pitchFamily="34" charset="0"/>
                <a:cs typeface="Times New Roman" panose="02020603050405020304" pitchFamily="18" charset="0"/>
              </a:rPr>
              <a:t>votre décision concernant la sécurité de votre équipage et de votre bateau : appel </a:t>
            </a:r>
            <a:r>
              <a:rPr lang="fr-FR" sz="3400" b="1" cap="none" dirty="0" err="1">
                <a:effectLst/>
                <a:latin typeface="Bell MT" panose="02020503060305020303" pitchFamily="18" charset="0"/>
                <a:ea typeface="Calibri" panose="020F0502020204030204" pitchFamily="34" charset="0"/>
                <a:cs typeface="Times New Roman" panose="02020603050405020304" pitchFamily="18" charset="0"/>
              </a:rPr>
              <a:t>vhf</a:t>
            </a:r>
            <a:r>
              <a:rPr lang="fr-FR" sz="3400" b="1" cap="none" dirty="0">
                <a:effectLst/>
                <a:latin typeface="Bell MT" panose="02020503060305020303" pitchFamily="18" charset="0"/>
                <a:ea typeface="Calibri" panose="020F0502020204030204" pitchFamily="34" charset="0"/>
                <a:cs typeface="Times New Roman" panose="02020603050405020304" pitchFamily="18" charset="0"/>
              </a:rPr>
              <a:t> sur le 16, lancement de fusée de détresse ; appel d’un bateau croisant dans les environs, mise à l’eau du canot de sauvetage, de radeau, etc.…</a:t>
            </a:r>
          </a:p>
          <a:p>
            <a:endParaRPr lang="fr-FR" dirty="0"/>
          </a:p>
        </p:txBody>
      </p:sp>
    </p:spTree>
    <p:extLst>
      <p:ext uri="{BB962C8B-B14F-4D97-AF65-F5344CB8AC3E}">
        <p14:creationId xmlns:p14="http://schemas.microsoft.com/office/powerpoint/2010/main" val="274855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F76F5-263D-8F50-A6A4-152ECA19DB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4C079B-D67F-2568-5DF4-EDA4BF67BAB0}"/>
              </a:ext>
            </a:extLst>
          </p:cNvPr>
          <p:cNvSpPr>
            <a:spLocks noGrp="1"/>
          </p:cNvSpPr>
          <p:nvPr>
            <p:ph type="title"/>
          </p:nvPr>
        </p:nvSpPr>
        <p:spPr>
          <a:xfrm>
            <a:off x="1235366" y="518369"/>
            <a:ext cx="10364451" cy="548432"/>
          </a:xfrm>
        </p:spPr>
        <p:txBody>
          <a:bodyPr>
            <a:normAutofit fontScale="90000"/>
          </a:bodyPr>
          <a:lstStyle/>
          <a:p>
            <a:pPr marL="571500" indent="-571500">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Après l’évènement de mer (le pourquoi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B5539460-C271-124D-EA6F-87AF9F413935}"/>
              </a:ext>
            </a:extLst>
          </p:cNvPr>
          <p:cNvSpPr>
            <a:spLocks noGrp="1"/>
          </p:cNvSpPr>
          <p:nvPr>
            <p:ph sz="quarter" idx="13"/>
          </p:nvPr>
        </p:nvSpPr>
        <p:spPr>
          <a:xfrm>
            <a:off x="452846" y="923109"/>
            <a:ext cx="11286307" cy="5826034"/>
          </a:xfrm>
        </p:spPr>
        <p:txBody>
          <a:bodyPr>
            <a:normAutofit/>
          </a:bodyPr>
          <a:lstStyle/>
          <a:p>
            <a:pPr marL="342900" lvl="0" indent="-342900" algn="just">
              <a:lnSpc>
                <a:spcPct val="115000"/>
              </a:lnSpc>
              <a:buFont typeface="Symbol" panose="05050102010706020507" pitchFamily="18" charset="2"/>
              <a:buChar char=""/>
            </a:pPr>
            <a:r>
              <a:rPr lang="fr-FR" sz="3200" cap="none" dirty="0">
                <a:effectLst/>
                <a:latin typeface="Bell MT" panose="02020503060305020303" pitchFamily="18" charset="0"/>
                <a:ea typeface="Calibri" panose="020F0502020204030204" pitchFamily="34" charset="0"/>
                <a:cs typeface="Times New Roman" panose="02020603050405020304" pitchFamily="18" charset="0"/>
              </a:rPr>
              <a:t>déséchouage du bateau, mesures prises et par qui, l’heure, les aides etc.…</a:t>
            </a: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 </a:t>
            </a:r>
            <a:endParaRPr lang="fr-FR" sz="32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200" cap="none" dirty="0">
                <a:effectLst/>
                <a:latin typeface="Bell MT" panose="02020503060305020303" pitchFamily="18" charset="0"/>
                <a:ea typeface="Calibri" panose="020F0502020204030204" pitchFamily="34" charset="0"/>
                <a:cs typeface="Times New Roman" panose="02020603050405020304" pitchFamily="18" charset="0"/>
              </a:rPr>
              <a:t>l’arrivée en sécurité dans un port : l’heure et le nom du port, les mesures pour garder votre bateau à flot ou pour sauver le matériel, etc.…</a:t>
            </a:r>
          </a:p>
          <a:p>
            <a:pPr marL="342900" lvl="0" indent="-342900" algn="just">
              <a:lnSpc>
                <a:spcPct val="115000"/>
              </a:lnSpc>
              <a:buFont typeface="Symbol" panose="05050102010706020507" pitchFamily="18" charset="2"/>
              <a:buChar char=""/>
            </a:pPr>
            <a:r>
              <a:rPr lang="fr-FR" sz="3200" cap="none" dirty="0">
                <a:effectLst/>
                <a:latin typeface="Bell MT" panose="02020503060305020303" pitchFamily="18" charset="0"/>
                <a:ea typeface="Calibri" panose="020F0502020204030204" pitchFamily="34" charset="0"/>
                <a:cs typeface="Times New Roman" panose="02020603050405020304" pitchFamily="18" charset="0"/>
              </a:rPr>
              <a:t>les dégâts apparents constatés : œuvres vives, œuvres mortes, gréement, moteur, etc.…</a:t>
            </a:r>
          </a:p>
          <a:p>
            <a:pPr marL="342900" lvl="0" indent="-342900" algn="just">
              <a:lnSpc>
                <a:spcPct val="115000"/>
              </a:lnSpc>
              <a:buFont typeface="Symbol" panose="05050102010706020507" pitchFamily="18" charset="2"/>
              <a:buChar char=""/>
            </a:pP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ajouter toujours : </a:t>
            </a:r>
            <a:r>
              <a:rPr lang="fr-FR" sz="3200" i="1" cap="none" dirty="0">
                <a:effectLst/>
                <a:latin typeface="Bell MT" panose="02020503060305020303" pitchFamily="18" charset="0"/>
                <a:ea typeface="Calibri" panose="020F0502020204030204" pitchFamily="34" charset="0"/>
                <a:cs typeface="Times New Roman" panose="02020603050405020304" pitchFamily="18" charset="0"/>
              </a:rPr>
              <a:t>« je fais les plus expresses réserves sur les dégâts constatés et les avaries qui pourraient être découverte par la suite ».</a:t>
            </a:r>
            <a:endParaRPr lang="fr-FR" sz="3200" cap="none" dirty="0">
              <a:effectLst/>
              <a:latin typeface="Bell MT" panose="02020503060305020303" pitchFamily="18"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15722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0BF32-CDB9-74BD-A758-53A7E621F78E}"/>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334A70AE-B363-C5BA-ADCA-8B0BE4FB9A7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1920" y="-672737"/>
            <a:ext cx="12313919" cy="8203473"/>
          </a:xfrm>
        </p:spPr>
      </p:pic>
      <p:sp>
        <p:nvSpPr>
          <p:cNvPr id="6" name="Titre 1">
            <a:extLst>
              <a:ext uri="{FF2B5EF4-FFF2-40B4-BE49-F238E27FC236}">
                <a16:creationId xmlns:a16="http://schemas.microsoft.com/office/drawing/2014/main" id="{BA4DA64A-A05D-D219-3642-88A9DC9799EE}"/>
              </a:ext>
            </a:extLst>
          </p:cNvPr>
          <p:cNvSpPr txBox="1">
            <a:spLocks/>
          </p:cNvSpPr>
          <p:nvPr/>
        </p:nvSpPr>
        <p:spPr>
          <a:xfrm>
            <a:off x="-1532709" y="3009559"/>
            <a:ext cx="9196876" cy="9927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buFont typeface="Wingdings" panose="05000000000000000000" pitchFamily="2" charset="2"/>
              <a:buChar char="v"/>
            </a:pPr>
            <a:r>
              <a:rPr lang="fr-FR" b="1" dirty="0">
                <a:solidFill>
                  <a:schemeClr val="bg1"/>
                </a:solidFill>
                <a:latin typeface="Bell MT" panose="02020503060305020303" pitchFamily="18" charset="0"/>
              </a:rPr>
              <a:t>Cas DE HEURT DE QUAI</a:t>
            </a:r>
          </a:p>
        </p:txBody>
      </p:sp>
    </p:spTree>
    <p:extLst>
      <p:ext uri="{BB962C8B-B14F-4D97-AF65-F5344CB8AC3E}">
        <p14:creationId xmlns:p14="http://schemas.microsoft.com/office/powerpoint/2010/main" val="393463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09359-9089-55F0-2699-C01D28AA0B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3AE1DE-FC83-D418-ACAD-64007AE7FF4A}"/>
              </a:ext>
            </a:extLst>
          </p:cNvPr>
          <p:cNvSpPr>
            <a:spLocks noGrp="1"/>
          </p:cNvSpPr>
          <p:nvPr>
            <p:ph type="title"/>
          </p:nvPr>
        </p:nvSpPr>
        <p:spPr>
          <a:xfrm>
            <a:off x="1235366" y="518369"/>
            <a:ext cx="10364451" cy="548432"/>
          </a:xfrm>
        </p:spPr>
        <p:txBody>
          <a:bodyPr>
            <a:normAutofit fontScale="90000"/>
          </a:bodyPr>
          <a:lstStyle/>
          <a:p>
            <a:pPr marL="571500" indent="-571500">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Avant l’évènement de mer (le pourquoi malgré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713F730-A8F5-E875-8574-60C56FF42288}"/>
              </a:ext>
            </a:extLst>
          </p:cNvPr>
          <p:cNvSpPr>
            <a:spLocks noGrp="1"/>
          </p:cNvSpPr>
          <p:nvPr>
            <p:ph sz="quarter" idx="13"/>
          </p:nvPr>
        </p:nvSpPr>
        <p:spPr>
          <a:xfrm>
            <a:off x="470263" y="896983"/>
            <a:ext cx="11286307" cy="5512525"/>
          </a:xfrm>
        </p:spPr>
        <p:txBody>
          <a:bodyPr>
            <a:normAutofit fontScale="70000" lnSpcReduction="20000"/>
          </a:bodyPr>
          <a:lstStyle/>
          <a:p>
            <a:pPr marL="342900" lvl="0" indent="-342900" algn="just">
              <a:lnSpc>
                <a:spcPct val="115000"/>
              </a:lnSpc>
              <a:buFont typeface="Symbol" panose="05050102010706020507" pitchFamily="18" charset="2"/>
              <a:buChar char=""/>
            </a:pPr>
            <a:r>
              <a:rPr lang="fr-FR" sz="3500" cap="none" dirty="0">
                <a:effectLst/>
                <a:latin typeface="Bell MT" panose="02020503060305020303" pitchFamily="18" charset="0"/>
                <a:ea typeface="Calibri" panose="020F0502020204030204" pitchFamily="34" charset="0"/>
                <a:cs typeface="Times New Roman" panose="02020603050405020304" pitchFamily="18" charset="0"/>
              </a:rPr>
              <a:t>les conditions de temps (vent mer visibilité)</a:t>
            </a:r>
          </a:p>
          <a:p>
            <a:pPr marL="342900" lvl="0" indent="-342900" algn="just">
              <a:lnSpc>
                <a:spcPct val="115000"/>
              </a:lnSpc>
              <a:buFont typeface="Symbol" panose="05050102010706020507" pitchFamily="18" charset="2"/>
              <a:buChar char=""/>
            </a:pPr>
            <a:endParaRPr lang="fr-FR" sz="35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500" cap="none" dirty="0">
                <a:effectLst/>
                <a:latin typeface="Bell MT" panose="02020503060305020303" pitchFamily="18" charset="0"/>
                <a:ea typeface="Calibri" panose="020F0502020204030204" pitchFamily="34" charset="0"/>
                <a:cs typeface="Times New Roman" panose="02020603050405020304" pitchFamily="18" charset="0"/>
              </a:rPr>
              <a:t>les conditions exceptionnelles à bord : le fort courant traversier, dérive importante, mouvements violents, avaries sur le moteur, dans les gréements, dans les circuits électriques, houle au ponton, amarre sous tension anormale, etc.…</a:t>
            </a:r>
          </a:p>
          <a:p>
            <a:pPr marL="457200">
              <a:lnSpc>
                <a:spcPct val="115000"/>
              </a:lnSpc>
              <a:buNone/>
            </a:pPr>
            <a:endParaRPr lang="fr-FR" sz="35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500" cap="none" dirty="0">
                <a:effectLst/>
                <a:latin typeface="Bell MT" panose="02020503060305020303" pitchFamily="18" charset="0"/>
                <a:ea typeface="Calibri" panose="020F0502020204030204" pitchFamily="34" charset="0"/>
                <a:cs typeface="Times New Roman" panose="02020603050405020304" pitchFamily="18" charset="0"/>
              </a:rPr>
              <a:t>les conditions extérieures : votre route par rapport au quai ou ponton, l’éclairage du ponton, la présence d’autres bateaux, l’absence d’un responsable du port sur le ponton, le ponton trop court, votre position au ponton ou du quai, etc.…</a:t>
            </a:r>
          </a:p>
          <a:p>
            <a:pPr marL="342900" lvl="0" indent="-342900" algn="just">
              <a:lnSpc>
                <a:spcPct val="115000"/>
              </a:lnSpc>
              <a:buFont typeface="Symbol" panose="05050102010706020507" pitchFamily="18" charset="2"/>
              <a:buChar char=""/>
            </a:pPr>
            <a:r>
              <a:rPr lang="fr-FR" sz="3500" cap="none" dirty="0">
                <a:effectLst/>
                <a:latin typeface="Bell MT" panose="02020503060305020303" pitchFamily="18" charset="0"/>
                <a:ea typeface="Calibri" panose="020F0502020204030204" pitchFamily="34" charset="0"/>
                <a:cs typeface="Times New Roman" panose="02020603050405020304" pitchFamily="18" charset="0"/>
              </a:rPr>
              <a:t>l’application effective des règles du port : le croisement sur tribord, la vitesse réduite entre les pontons, les amarres et défenses en nombres suffisants, etc.…</a:t>
            </a:r>
          </a:p>
          <a:p>
            <a:endParaRPr lang="fr-FR" dirty="0"/>
          </a:p>
        </p:txBody>
      </p:sp>
    </p:spTree>
    <p:extLst>
      <p:ext uri="{BB962C8B-B14F-4D97-AF65-F5344CB8AC3E}">
        <p14:creationId xmlns:p14="http://schemas.microsoft.com/office/powerpoint/2010/main" val="45154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B5C4D-32BA-9BA6-C708-F987590403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1F4954-B3FF-0A0E-FB75-C514E835DDCE}"/>
              </a:ext>
            </a:extLst>
          </p:cNvPr>
          <p:cNvSpPr>
            <a:spLocks noGrp="1"/>
          </p:cNvSpPr>
          <p:nvPr>
            <p:ph type="title"/>
          </p:nvPr>
        </p:nvSpPr>
        <p:spPr>
          <a:xfrm>
            <a:off x="1374703" y="213569"/>
            <a:ext cx="10364451" cy="548432"/>
          </a:xfrm>
        </p:spPr>
        <p:txBody>
          <a:bodyPr>
            <a:normAutofit fontScale="90000"/>
          </a:bodyPr>
          <a:lstStyle/>
          <a:p>
            <a:pPr marL="571500" lvl="0" indent="-571500" algn="just">
              <a:lnSpc>
                <a:spcPct val="115000"/>
              </a:lnSpc>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Pendant évènement de mer (le comment ?)</a:t>
            </a:r>
            <a:endParaRPr lang="fr-FR"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0DAB6110-93FD-B62E-8104-B04C9B803684}"/>
              </a:ext>
            </a:extLst>
          </p:cNvPr>
          <p:cNvSpPr>
            <a:spLocks noGrp="1"/>
          </p:cNvSpPr>
          <p:nvPr>
            <p:ph sz="quarter" idx="13"/>
          </p:nvPr>
        </p:nvSpPr>
        <p:spPr>
          <a:xfrm>
            <a:off x="113211" y="951947"/>
            <a:ext cx="11965578" cy="6406796"/>
          </a:xfrm>
        </p:spPr>
        <p:txBody>
          <a:bodyPr>
            <a:normAutofit/>
          </a:bodyPr>
          <a:lstStyle/>
          <a:p>
            <a:pPr marL="342900" lvl="0" indent="-342900" algn="just">
              <a:lnSpc>
                <a:spcPct val="115000"/>
              </a:lnSpc>
              <a:buFont typeface="Symbol" panose="05050102010706020507" pitchFamily="18" charset="2"/>
              <a:buChar char=""/>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l’enchainement des faits qui a diminué votre vigilance : manœuvre urgente qui vous a mis hors de la présentation d’accostage et a augmenté votre dérivé, la rupture des amarres, la panne de votre moteur, etc.… </a:t>
            </a:r>
          </a:p>
          <a:p>
            <a:pPr marL="342900" lvl="0" indent="-342900" algn="just">
              <a:lnSpc>
                <a:spcPct val="115000"/>
              </a:lnSpc>
              <a:buFont typeface="Symbol" panose="05050102010706020507" pitchFamily="18" charset="2"/>
              <a:buChar char=""/>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les instants qui ont précédé le choc : votre manœuvre pour éviter la collision </a:t>
            </a:r>
          </a:p>
          <a:p>
            <a:pPr marL="342900" lvl="0" indent="-342900" algn="just">
              <a:lnSpc>
                <a:spcPct val="115000"/>
              </a:lnSpc>
              <a:buFont typeface="Symbol" panose="05050102010706020507" pitchFamily="18" charset="2"/>
              <a:buChar char=""/>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le choc est toujours extrêmement violent et ébranle l’ensemble des appendices sous-marins, les structures de coques et le gréement dans sa totalité.</a:t>
            </a: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notez : l’heure du choc ou l’heure à laquelle vous avez été prévenu, ou l’heure à laquelle vous avez découvert votre bateau en mauvaise posture, etc.… </a:t>
            </a:r>
          </a:p>
          <a:p>
            <a:pPr marL="342900" lvl="0" indent="-342900" algn="just">
              <a:lnSpc>
                <a:spcPct val="115000"/>
              </a:lnSpc>
              <a:buFont typeface="Symbol" panose="05050102010706020507" pitchFamily="18" charset="2"/>
              <a:buChar char=""/>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votre décision concernant la sécurité de votre bateau : appel </a:t>
            </a:r>
            <a:r>
              <a:rPr lang="fr-FR" sz="2700" cap="none" dirty="0" err="1">
                <a:effectLst/>
                <a:latin typeface="Bell MT" panose="02020503060305020303" pitchFamily="18" charset="0"/>
                <a:ea typeface="Calibri" panose="020F0502020204030204" pitchFamily="34" charset="0"/>
                <a:cs typeface="Times New Roman" panose="02020603050405020304" pitchFamily="18" charset="0"/>
              </a:rPr>
              <a:t>vhf</a:t>
            </a: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 sur le canal 12 (canal portuaire), la reprise de l’amarrage ou le dégagement de votre bateau </a:t>
            </a:r>
          </a:p>
          <a:p>
            <a:endParaRPr lang="fr-FR" dirty="0"/>
          </a:p>
        </p:txBody>
      </p:sp>
    </p:spTree>
    <p:extLst>
      <p:ext uri="{BB962C8B-B14F-4D97-AF65-F5344CB8AC3E}">
        <p14:creationId xmlns:p14="http://schemas.microsoft.com/office/powerpoint/2010/main" val="99680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232E9-7205-3A4A-AEA4-1C68FAC03D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CEFE77-C5A5-A121-6459-F36FFB94B815}"/>
              </a:ext>
            </a:extLst>
          </p:cNvPr>
          <p:cNvSpPr>
            <a:spLocks noGrp="1"/>
          </p:cNvSpPr>
          <p:nvPr>
            <p:ph type="title"/>
          </p:nvPr>
        </p:nvSpPr>
        <p:spPr>
          <a:xfrm>
            <a:off x="1235366" y="518369"/>
            <a:ext cx="10364451" cy="548432"/>
          </a:xfrm>
        </p:spPr>
        <p:txBody>
          <a:bodyPr>
            <a:normAutofit fontScale="90000"/>
          </a:bodyPr>
          <a:lstStyle/>
          <a:p>
            <a:pPr marL="571500" indent="-571500">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Après l’évènement de mer (le pourquoi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26FBB043-EC01-A849-6B16-59CEC9C400C7}"/>
              </a:ext>
            </a:extLst>
          </p:cNvPr>
          <p:cNvSpPr>
            <a:spLocks noGrp="1"/>
          </p:cNvSpPr>
          <p:nvPr>
            <p:ph sz="quarter" idx="13"/>
          </p:nvPr>
        </p:nvSpPr>
        <p:spPr>
          <a:xfrm>
            <a:off x="452846" y="923109"/>
            <a:ext cx="11286307" cy="5826034"/>
          </a:xfrm>
        </p:spPr>
        <p:txBody>
          <a:bodyPr>
            <a:normAutofit/>
          </a:bodyPr>
          <a:lstStyle/>
          <a:p>
            <a:pPr marL="342900" lvl="0" indent="-342900" algn="just">
              <a:lnSpc>
                <a:spcPct val="115000"/>
              </a:lnSpc>
              <a:buFont typeface="Symbol" panose="05050102010706020507" pitchFamily="18" charset="2"/>
              <a:buChar char=""/>
            </a:pPr>
            <a:r>
              <a:rPr lang="fr-FR" sz="2800" cap="none" dirty="0">
                <a:effectLst/>
                <a:latin typeface="Bell MT" panose="02020503060305020303" pitchFamily="18" charset="0"/>
                <a:ea typeface="Calibri" panose="020F0502020204030204" pitchFamily="34" charset="0"/>
                <a:cs typeface="Times New Roman" panose="02020603050405020304" pitchFamily="18" charset="0"/>
              </a:rPr>
              <a:t>les mesures prises pour garder le bateau à flots : batardeau, demande de grue, la surveillance, etc.…</a:t>
            </a:r>
          </a:p>
          <a:p>
            <a:pPr marL="0" lvl="0" indent="0" algn="just">
              <a:lnSpc>
                <a:spcPct val="115000"/>
              </a:lnSpc>
              <a:buNone/>
            </a:pPr>
            <a:r>
              <a:rPr lang="fr-FR" sz="2800"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2800" cap="none" dirty="0">
                <a:effectLst/>
                <a:latin typeface="Bell MT" panose="02020503060305020303" pitchFamily="18" charset="0"/>
                <a:ea typeface="Calibri" panose="020F0502020204030204" pitchFamily="34" charset="0"/>
                <a:cs typeface="Times New Roman" panose="02020603050405020304" pitchFamily="18" charset="0"/>
              </a:rPr>
              <a:t>les dégâts apparents constatés : sur la coque, les œuvres vives, œuvres mortes, gréement, moteur, etc.…</a:t>
            </a:r>
          </a:p>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ajouter toujours </a:t>
            </a:r>
            <a:r>
              <a:rPr lang="fr-FR" sz="2800" cap="none" dirty="0">
                <a:effectLst/>
                <a:latin typeface="Bell MT" panose="02020503060305020303" pitchFamily="18" charset="0"/>
                <a:ea typeface="Calibri" panose="020F0502020204030204" pitchFamily="34" charset="0"/>
                <a:cs typeface="Times New Roman" panose="02020603050405020304" pitchFamily="18" charset="0"/>
              </a:rPr>
              <a:t>: </a:t>
            </a:r>
            <a:r>
              <a:rPr lang="fr-FR" sz="2800" i="1" cap="none" dirty="0">
                <a:effectLst/>
                <a:latin typeface="Bell MT" panose="02020503060305020303" pitchFamily="18" charset="0"/>
                <a:ea typeface="Calibri" panose="020F0502020204030204" pitchFamily="34" charset="0"/>
                <a:cs typeface="Times New Roman" panose="02020603050405020304" pitchFamily="18" charset="0"/>
              </a:rPr>
              <a:t>« je fais les plus expresses réserves sur les dégâts constatés et les avaries qui pourraient être découverte par la suite ».</a:t>
            </a:r>
            <a:endParaRPr lang="fr-FR" sz="2800" cap="none" dirty="0">
              <a:effectLst/>
              <a:latin typeface="Bell MT" panose="02020503060305020303" pitchFamily="18" charset="0"/>
              <a:ea typeface="Calibri" panose="020F0502020204030204" pitchFamily="34" charset="0"/>
              <a:cs typeface="Times New Roman" panose="02020603050405020304" pitchFamily="18" charset="0"/>
            </a:endParaRPr>
          </a:p>
          <a:p>
            <a:pPr algn="just">
              <a:lnSpc>
                <a:spcPct val="115000"/>
              </a:lnSpc>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attention : </a:t>
            </a:r>
            <a:r>
              <a:rPr lang="fr-FR" sz="2800" cap="none" dirty="0">
                <a:effectLst/>
                <a:latin typeface="Bell MT" panose="02020503060305020303" pitchFamily="18" charset="0"/>
                <a:ea typeface="Calibri" panose="020F0502020204030204" pitchFamily="34" charset="0"/>
                <a:cs typeface="Times New Roman" panose="02020603050405020304" pitchFamily="18" charset="0"/>
              </a:rPr>
              <a:t>à l’étranger ne demandez pas de suite la sortie de l’eau de votre bateau attendez l’expert de votre assurance qui vous le conseillera.</a:t>
            </a:r>
          </a:p>
          <a:p>
            <a:endParaRPr lang="fr-FR" dirty="0"/>
          </a:p>
        </p:txBody>
      </p:sp>
    </p:spTree>
    <p:extLst>
      <p:ext uri="{BB962C8B-B14F-4D97-AF65-F5344CB8AC3E}">
        <p14:creationId xmlns:p14="http://schemas.microsoft.com/office/powerpoint/2010/main" val="361439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82AE5B8E-722E-1E24-167B-B52514DC83D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82296"/>
            <a:ext cx="12192000" cy="6940295"/>
          </a:xfrm>
        </p:spPr>
      </p:pic>
      <p:sp>
        <p:nvSpPr>
          <p:cNvPr id="8" name="Titre 1">
            <a:extLst>
              <a:ext uri="{FF2B5EF4-FFF2-40B4-BE49-F238E27FC236}">
                <a16:creationId xmlns:a16="http://schemas.microsoft.com/office/drawing/2014/main" id="{2C6DCA2E-3701-09B5-8E7D-145D438849CB}"/>
              </a:ext>
            </a:extLst>
          </p:cNvPr>
          <p:cNvSpPr txBox="1">
            <a:spLocks/>
          </p:cNvSpPr>
          <p:nvPr/>
        </p:nvSpPr>
        <p:spPr>
          <a:xfrm>
            <a:off x="1740843" y="568111"/>
            <a:ext cx="9196876" cy="9927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buFont typeface="Wingdings" panose="05000000000000000000" pitchFamily="2" charset="2"/>
              <a:buChar char="v"/>
            </a:pPr>
            <a:r>
              <a:rPr lang="fr-FR" b="1" dirty="0">
                <a:solidFill>
                  <a:schemeClr val="tx2">
                    <a:lumMod val="75000"/>
                  </a:schemeClr>
                </a:solidFill>
                <a:latin typeface="Bell MT" panose="02020503060305020303" pitchFamily="18" charset="0"/>
              </a:rPr>
              <a:t>Cas D’ABORDAGE</a:t>
            </a:r>
          </a:p>
        </p:txBody>
      </p:sp>
    </p:spTree>
    <p:extLst>
      <p:ext uri="{BB962C8B-B14F-4D97-AF65-F5344CB8AC3E}">
        <p14:creationId xmlns:p14="http://schemas.microsoft.com/office/powerpoint/2010/main" val="54548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BB84-4E16-ACD8-A2F2-9C8EF1FB1C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929EA1-EAE7-7A07-F9E9-D59179A09D0F}"/>
              </a:ext>
            </a:extLst>
          </p:cNvPr>
          <p:cNvSpPr>
            <a:spLocks noGrp="1"/>
          </p:cNvSpPr>
          <p:nvPr>
            <p:ph type="title"/>
          </p:nvPr>
        </p:nvSpPr>
        <p:spPr>
          <a:xfrm>
            <a:off x="1235366" y="518369"/>
            <a:ext cx="10364451" cy="548432"/>
          </a:xfrm>
        </p:spPr>
        <p:txBody>
          <a:bodyPr>
            <a:normAutofit fontScale="90000"/>
          </a:bodyPr>
          <a:lstStyle/>
          <a:p>
            <a:pPr marL="571500" indent="-571500">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Avant l’évènement de mer (le pourquoi malgré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7AA7A6A-441A-50B9-4646-ECA086E73902}"/>
              </a:ext>
            </a:extLst>
          </p:cNvPr>
          <p:cNvSpPr>
            <a:spLocks noGrp="1"/>
          </p:cNvSpPr>
          <p:nvPr>
            <p:ph sz="quarter" idx="13"/>
          </p:nvPr>
        </p:nvSpPr>
        <p:spPr>
          <a:xfrm>
            <a:off x="452846" y="1066801"/>
            <a:ext cx="11286307" cy="5717175"/>
          </a:xfrm>
        </p:spPr>
        <p:txBody>
          <a:bodyPr>
            <a:normAutofit fontScale="77500" lnSpcReduction="20000"/>
          </a:bodyPr>
          <a:lstStyle/>
          <a:p>
            <a:pPr marL="342900" lvl="0" indent="-342900" algn="just">
              <a:lnSpc>
                <a:spcPct val="115000"/>
              </a:lnSpc>
              <a:buFont typeface="Symbol" panose="05050102010706020507" pitchFamily="18" charset="2"/>
              <a:buChar char=""/>
            </a:pPr>
            <a:r>
              <a:rPr lang="fr-FR" sz="3900" b="1" cap="none" dirty="0">
                <a:effectLst/>
                <a:latin typeface="Bell MT" panose="02020503060305020303" pitchFamily="18" charset="0"/>
                <a:ea typeface="Calibri" panose="020F0502020204030204" pitchFamily="34" charset="0"/>
                <a:cs typeface="Times New Roman" panose="02020603050405020304" pitchFamily="18" charset="0"/>
              </a:rPr>
              <a:t>les conditions de temps (vent mer, visibilité)</a:t>
            </a:r>
          </a:p>
          <a:p>
            <a:pPr marL="342900" lvl="0" indent="-342900" algn="just">
              <a:lnSpc>
                <a:spcPct val="115000"/>
              </a:lnSpc>
              <a:buFont typeface="Symbol" panose="05050102010706020507" pitchFamily="18" charset="2"/>
              <a:buChar char=""/>
            </a:pPr>
            <a:r>
              <a:rPr lang="fr-FR" sz="3900" b="1" cap="none" dirty="0">
                <a:effectLst/>
                <a:latin typeface="Bell MT" panose="02020503060305020303" pitchFamily="18" charset="0"/>
                <a:ea typeface="Calibri" panose="020F0502020204030204" pitchFamily="34" charset="0"/>
                <a:cs typeface="Times New Roman" panose="02020603050405020304" pitchFamily="18" charset="0"/>
              </a:rPr>
              <a:t>les conditions exceptionnelles à bord : navigation difficile, position peu précise, mouvements violents, malade, avaries dans le gréement, dans les circuits électriques, etc.…</a:t>
            </a:r>
          </a:p>
          <a:p>
            <a:pPr marL="342900" lvl="0" indent="-342900" algn="just">
              <a:lnSpc>
                <a:spcPct val="115000"/>
              </a:lnSpc>
              <a:buFont typeface="Symbol" panose="05050102010706020507" pitchFamily="18" charset="2"/>
              <a:buChar char=""/>
            </a:pPr>
            <a:endParaRPr lang="fr-FR" sz="3900" b="1"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900" b="1" cap="none" dirty="0">
                <a:effectLst/>
                <a:latin typeface="Bell MT" panose="02020503060305020303" pitchFamily="18" charset="0"/>
                <a:ea typeface="Calibri" panose="020F0502020204030204" pitchFamily="34" charset="0"/>
                <a:cs typeface="Times New Roman" panose="02020603050405020304" pitchFamily="18" charset="0"/>
              </a:rPr>
              <a:t>les conditions exceptionnelles extérieures : navigation intense autour de votre bateau, au port ou en mer, bouées éteintes, balisage du chenal manquant, etc.…</a:t>
            </a:r>
          </a:p>
          <a:p>
            <a:pPr marL="457200" algn="just">
              <a:lnSpc>
                <a:spcPct val="115000"/>
              </a:lnSpc>
              <a:buNone/>
            </a:pPr>
            <a:r>
              <a:rPr lang="fr-FR" sz="3900" b="1"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3900" b="1" cap="none" dirty="0">
                <a:effectLst/>
                <a:latin typeface="Bell MT" panose="02020503060305020303" pitchFamily="18" charset="0"/>
                <a:ea typeface="Calibri" panose="020F0502020204030204" pitchFamily="34" charset="0"/>
                <a:cs typeface="Times New Roman" panose="02020603050405020304" pitchFamily="18" charset="0"/>
              </a:rPr>
              <a:t>l’application effective du respect des règles de priorité ou de régate : manœuvres, veille sous le vent, etc.…</a:t>
            </a:r>
          </a:p>
          <a:p>
            <a:pPr marL="0" lvl="0" indent="0" algn="just">
              <a:lnSpc>
                <a:spcPct val="115000"/>
              </a:lnSpc>
              <a:buNone/>
            </a:pPr>
            <a:endParaRPr lang="fr-FR" dirty="0"/>
          </a:p>
        </p:txBody>
      </p:sp>
    </p:spTree>
    <p:extLst>
      <p:ext uri="{BB962C8B-B14F-4D97-AF65-F5344CB8AC3E}">
        <p14:creationId xmlns:p14="http://schemas.microsoft.com/office/powerpoint/2010/main" val="101840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37FCB-4220-E421-408B-5555A9E05A00}"/>
              </a:ext>
            </a:extLst>
          </p:cNvPr>
          <p:cNvSpPr>
            <a:spLocks noGrp="1"/>
          </p:cNvSpPr>
          <p:nvPr>
            <p:ph type="title"/>
          </p:nvPr>
        </p:nvSpPr>
        <p:spPr>
          <a:xfrm>
            <a:off x="913773" y="271385"/>
            <a:ext cx="10364451" cy="448284"/>
          </a:xfrm>
        </p:spPr>
        <p:txBody>
          <a:bodyPr>
            <a:normAutofit fontScale="90000"/>
          </a:bodyPr>
          <a:lstStyle/>
          <a:p>
            <a:pPr marL="571500" indent="-571500">
              <a:buFont typeface="+mj-lt"/>
              <a:buAutoNum type="romanUcPeriod"/>
            </a:pPr>
            <a:r>
              <a:rPr lang="fr-FR" sz="3200" b="1" dirty="0">
                <a:solidFill>
                  <a:schemeClr val="accent1">
                    <a:lumMod val="75000"/>
                  </a:schemeClr>
                </a:solidFill>
                <a:latin typeface="Calibri" panose="020F0502020204030204" pitchFamily="34" charset="0"/>
                <a:cs typeface="Calibri" panose="020F0502020204030204" pitchFamily="34" charset="0"/>
              </a:rPr>
              <a:t>introduction</a:t>
            </a:r>
          </a:p>
        </p:txBody>
      </p:sp>
      <p:sp>
        <p:nvSpPr>
          <p:cNvPr id="3" name="Espace réservé du contenu 2">
            <a:extLst>
              <a:ext uri="{FF2B5EF4-FFF2-40B4-BE49-F238E27FC236}">
                <a16:creationId xmlns:a16="http://schemas.microsoft.com/office/drawing/2014/main" id="{6F351153-C47E-1807-A59F-BAD97FAF8C7E}"/>
              </a:ext>
            </a:extLst>
          </p:cNvPr>
          <p:cNvSpPr>
            <a:spLocks noGrp="1"/>
          </p:cNvSpPr>
          <p:nvPr>
            <p:ph sz="quarter" idx="13"/>
          </p:nvPr>
        </p:nvSpPr>
        <p:spPr>
          <a:xfrm>
            <a:off x="135464" y="965201"/>
            <a:ext cx="11921067" cy="5723465"/>
          </a:xfrm>
        </p:spPr>
        <p:txBody>
          <a:bodyPr>
            <a:normAutofit fontScale="85000" lnSpcReduction="20000"/>
          </a:bodyPr>
          <a:lstStyle/>
          <a:p>
            <a:pPr algn="just"/>
            <a:r>
              <a:rPr lang="fr-FR" sz="2700" cap="none" dirty="0">
                <a:solidFill>
                  <a:srgbClr val="222222"/>
                </a:solidFill>
                <a:latin typeface="Bell MT" panose="02020503060305020303" pitchFamily="18" charset="0"/>
                <a:cs typeface="Calibri" panose="020F0502020204030204" pitchFamily="34" charset="0"/>
              </a:rPr>
              <a:t>le </a:t>
            </a:r>
            <a:r>
              <a:rPr lang="fr-FR" sz="2700" b="1" cap="none" dirty="0">
                <a:solidFill>
                  <a:srgbClr val="222222"/>
                </a:solidFill>
                <a:latin typeface="Bell MT" panose="02020503060305020303" pitchFamily="18" charset="0"/>
                <a:cs typeface="Calibri" panose="020F0502020204030204" pitchFamily="34" charset="0"/>
              </a:rPr>
              <a:t>rapport de mer</a:t>
            </a:r>
            <a:r>
              <a:rPr lang="fr-FR" sz="2700" cap="none" dirty="0">
                <a:solidFill>
                  <a:srgbClr val="222222"/>
                </a:solidFill>
                <a:latin typeface="Bell MT" panose="02020503060305020303" pitchFamily="18" charset="0"/>
                <a:cs typeface="Calibri" panose="020F0502020204030204" pitchFamily="34" charset="0"/>
              </a:rPr>
              <a:t> est le compte rendu du </a:t>
            </a:r>
            <a:r>
              <a:rPr lang="fr-FR" sz="2700" cap="none" dirty="0">
                <a:solidFill>
                  <a:srgbClr val="FF0000"/>
                </a:solidFill>
                <a:latin typeface="Bell MT" panose="02020503060305020303" pitchFamily="18" charset="0"/>
                <a:cs typeface="Calibri" panose="020F0502020204030204" pitchFamily="34" charset="0"/>
                <a:hlinkClick r:id="rId2" tooltip="Capitaine de navire">
                  <a:extLst>
                    <a:ext uri="{A12FA001-AC4F-418D-AE19-62706E023703}">
                      <ahyp:hlinkClr xmlns:ahyp="http://schemas.microsoft.com/office/drawing/2018/hyperlinkcolor" val="tx"/>
                    </a:ext>
                  </a:extLst>
                </a:hlinkClick>
              </a:rPr>
              <a:t>capitaine</a:t>
            </a:r>
            <a:r>
              <a:rPr lang="fr-FR" sz="2700" cap="none" dirty="0">
                <a:solidFill>
                  <a:srgbClr val="222222"/>
                </a:solidFill>
                <a:latin typeface="Bell MT" panose="02020503060305020303" pitchFamily="18" charset="0"/>
                <a:cs typeface="Calibri" panose="020F0502020204030204" pitchFamily="34" charset="0"/>
              </a:rPr>
              <a:t> d'un navire :</a:t>
            </a:r>
          </a:p>
          <a:p>
            <a:pPr algn="just"/>
            <a:endParaRPr lang="fr-FR" sz="2700" cap="none" dirty="0">
              <a:solidFill>
                <a:srgbClr val="222222"/>
              </a:solidFill>
              <a:latin typeface="Bell MT" panose="02020503060305020303" pitchFamily="18" charset="0"/>
              <a:cs typeface="Calibri" panose="020F0502020204030204" pitchFamily="34" charset="0"/>
            </a:endParaRPr>
          </a:p>
          <a:p>
            <a:pPr marL="600075" lvl="1" indent="-257175" algn="just">
              <a:buFont typeface="Wingdings" panose="05000000000000000000" pitchFamily="2" charset="2"/>
              <a:buChar char="§"/>
            </a:pPr>
            <a:r>
              <a:rPr lang="fr-FR" sz="2700" cap="none" dirty="0">
                <a:solidFill>
                  <a:srgbClr val="222222"/>
                </a:solidFill>
                <a:latin typeface="Bell MT" panose="02020503060305020303" pitchFamily="18" charset="0"/>
                <a:cs typeface="Calibri" panose="020F0502020204030204" pitchFamily="34" charset="0"/>
              </a:rPr>
              <a:t>à la suite d'un événement de mer (accident, panne, etc.) survenus à ce navire, aux passagers, à la cargaison et </a:t>
            </a:r>
          </a:p>
          <a:p>
            <a:pPr marL="600075" lvl="1" indent="-257175" algn="just">
              <a:buFont typeface="Wingdings" panose="05000000000000000000" pitchFamily="2" charset="2"/>
              <a:buChar char="§"/>
            </a:pPr>
            <a:r>
              <a:rPr lang="fr-FR" sz="2700" cap="none" dirty="0">
                <a:solidFill>
                  <a:srgbClr val="222222"/>
                </a:solidFill>
                <a:latin typeface="Bell MT" panose="02020503060305020303" pitchFamily="18" charset="0"/>
                <a:cs typeface="Calibri" panose="020F0502020204030204" pitchFamily="34" charset="0"/>
              </a:rPr>
              <a:t>des décisions prises par le capitaine engageant sa responsabilité. </a:t>
            </a:r>
          </a:p>
          <a:p>
            <a:pPr marL="600075" lvl="1" indent="-257175" algn="just">
              <a:buFont typeface="Wingdings" panose="05000000000000000000" pitchFamily="2" charset="2"/>
              <a:buChar char="§"/>
            </a:pPr>
            <a:endParaRPr lang="fr-FR" sz="2700" cap="none" dirty="0">
              <a:solidFill>
                <a:srgbClr val="222222"/>
              </a:solidFill>
              <a:latin typeface="Bell MT" panose="02020503060305020303" pitchFamily="18" charset="0"/>
              <a:cs typeface="Calibri" panose="020F0502020204030204" pitchFamily="34" charset="0"/>
            </a:endParaRPr>
          </a:p>
          <a:p>
            <a:pPr algn="just"/>
            <a:r>
              <a:rPr lang="fr-FR" sz="2700" cap="none" dirty="0">
                <a:latin typeface="Bell MT" panose="02020503060305020303" pitchFamily="18" charset="0"/>
                <a:cs typeface="Calibri" panose="020F0502020204030204" pitchFamily="34" charset="0"/>
              </a:rPr>
              <a:t>dans la marine de commerce, un rapport est rédigé à chaque traversée sur un cahier de rapport de mer. </a:t>
            </a:r>
          </a:p>
          <a:p>
            <a:pPr algn="just"/>
            <a:r>
              <a:rPr kumimoji="0" lang="fr-FR" sz="2800" u="none" strike="noStrike" cap="none" normalizeH="0" baseline="0" dirty="0">
                <a:ln>
                  <a:noFill/>
                </a:ln>
                <a:effectLst/>
                <a:latin typeface="Bell MT" panose="02020503060305020303" pitchFamily="18" charset="0"/>
                <a:cs typeface="Arial" charset="0"/>
              </a:rPr>
              <a:t>Le rapport doit être: </a:t>
            </a:r>
          </a:p>
          <a:p>
            <a:pPr marL="1828800" lvl="3" indent="-457200" algn="just" eaLnBrk="0" fontAlgn="base" hangingPunct="0">
              <a:spcBef>
                <a:spcPct val="0"/>
              </a:spcBef>
              <a:spcAft>
                <a:spcPct val="0"/>
              </a:spcAft>
              <a:buFont typeface="Wingdings" panose="05000000000000000000" pitchFamily="2" charset="2"/>
              <a:buChar char="ü"/>
            </a:pPr>
            <a:r>
              <a:rPr kumimoji="0" lang="fr-FR" sz="2800" b="1" u="none" strike="noStrike" cap="none" normalizeH="0" baseline="0" dirty="0">
                <a:ln>
                  <a:noFill/>
                </a:ln>
                <a:solidFill>
                  <a:srgbClr val="FF0000"/>
                </a:solidFill>
                <a:effectLst/>
                <a:latin typeface="Bell MT" panose="02020503060305020303" pitchFamily="18" charset="0"/>
                <a:cs typeface="Arial" charset="0"/>
              </a:rPr>
              <a:t>clair, </a:t>
            </a:r>
          </a:p>
          <a:p>
            <a:pPr marL="1828800" lvl="3" indent="-457200" algn="just" eaLnBrk="0" fontAlgn="base" hangingPunct="0">
              <a:spcBef>
                <a:spcPct val="0"/>
              </a:spcBef>
              <a:spcAft>
                <a:spcPct val="0"/>
              </a:spcAft>
              <a:buFont typeface="Wingdings" panose="05000000000000000000" pitchFamily="2" charset="2"/>
              <a:buChar char="ü"/>
            </a:pPr>
            <a:r>
              <a:rPr kumimoji="0" lang="fr-FR" sz="2800" b="1" u="none" strike="noStrike" cap="none" normalizeH="0" baseline="0" dirty="0">
                <a:ln>
                  <a:noFill/>
                </a:ln>
                <a:solidFill>
                  <a:srgbClr val="FF0000"/>
                </a:solidFill>
                <a:effectLst/>
                <a:latin typeface="Bell MT" panose="02020503060305020303" pitchFamily="18" charset="0"/>
                <a:cs typeface="Arial" charset="0"/>
              </a:rPr>
              <a:t>précis, </a:t>
            </a:r>
          </a:p>
          <a:p>
            <a:pPr marL="1828800" lvl="3" indent="-457200" algn="just" eaLnBrk="0" fontAlgn="base" hangingPunct="0">
              <a:spcBef>
                <a:spcPct val="0"/>
              </a:spcBef>
              <a:spcAft>
                <a:spcPct val="0"/>
              </a:spcAft>
              <a:buFont typeface="Wingdings" panose="05000000000000000000" pitchFamily="2" charset="2"/>
              <a:buChar char="ü"/>
            </a:pPr>
            <a:r>
              <a:rPr kumimoji="0" lang="fr-FR" sz="2800" b="1" u="none" strike="noStrike" cap="none" normalizeH="0" baseline="0" dirty="0">
                <a:ln>
                  <a:noFill/>
                </a:ln>
                <a:solidFill>
                  <a:srgbClr val="FF0000"/>
                </a:solidFill>
                <a:effectLst/>
                <a:latin typeface="Bell MT" panose="02020503060305020303" pitchFamily="18" charset="0"/>
                <a:cs typeface="Arial" charset="0"/>
              </a:rPr>
              <a:t>simple, </a:t>
            </a:r>
          </a:p>
          <a:p>
            <a:pPr marL="1828800" lvl="3" indent="-457200" algn="just" eaLnBrk="0" fontAlgn="base" hangingPunct="0">
              <a:spcBef>
                <a:spcPct val="0"/>
              </a:spcBef>
              <a:spcAft>
                <a:spcPct val="0"/>
              </a:spcAft>
              <a:buFont typeface="Wingdings" panose="05000000000000000000" pitchFamily="2" charset="2"/>
              <a:buChar char="ü"/>
            </a:pPr>
            <a:r>
              <a:rPr kumimoji="0" lang="fr-FR" sz="2800" b="1" i="1" u="none" strike="noStrike" cap="none" normalizeH="0" baseline="0" dirty="0">
                <a:ln>
                  <a:noFill/>
                </a:ln>
                <a:solidFill>
                  <a:srgbClr val="FF0000"/>
                </a:solidFill>
                <a:effectLst/>
                <a:latin typeface="Bell MT" panose="02020503060305020303" pitchFamily="18" charset="0"/>
                <a:cs typeface="Arial" charset="0"/>
              </a:rPr>
              <a:t>concis. </a:t>
            </a:r>
          </a:p>
          <a:p>
            <a:pPr algn="just"/>
            <a:endParaRPr lang="fr-FR" sz="2700" cap="none" dirty="0">
              <a:latin typeface="Bell MT" panose="02020503060305020303" pitchFamily="18" charset="0"/>
              <a:cs typeface="Calibri" panose="020F0502020204030204" pitchFamily="34" charset="0"/>
            </a:endParaRPr>
          </a:p>
          <a:p>
            <a:endParaRPr lang="fr-FR" dirty="0"/>
          </a:p>
        </p:txBody>
      </p:sp>
      <p:sp>
        <p:nvSpPr>
          <p:cNvPr id="5" name="ZoneTexte 4">
            <a:extLst>
              <a:ext uri="{FF2B5EF4-FFF2-40B4-BE49-F238E27FC236}">
                <a16:creationId xmlns:a16="http://schemas.microsoft.com/office/drawing/2014/main" id="{6209DF05-4492-1696-3567-17158F2C5026}"/>
              </a:ext>
            </a:extLst>
          </p:cNvPr>
          <p:cNvSpPr txBox="1"/>
          <p:nvPr/>
        </p:nvSpPr>
        <p:spPr>
          <a:xfrm>
            <a:off x="3826931" y="4390873"/>
            <a:ext cx="8229600" cy="1569660"/>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a:solidFill>
                  <a:srgbClr val="222222"/>
                </a:solidFill>
                <a:latin typeface="Bell MT" panose="02020503060305020303" pitchFamily="18" charset="0"/>
              </a:rPr>
              <a:t>Le rapport de mer</a:t>
            </a:r>
          </a:p>
          <a:p>
            <a:pPr marL="1714500" lvl="3" indent="-342900" algn="just">
              <a:buFont typeface="Wingdings" panose="05000000000000000000" pitchFamily="2" charset="2"/>
              <a:buChar char="§"/>
            </a:pPr>
            <a:r>
              <a:rPr lang="fr-FR" sz="2400" dirty="0">
                <a:solidFill>
                  <a:srgbClr val="222222"/>
                </a:solidFill>
                <a:latin typeface="Bell MT" panose="02020503060305020303" pitchFamily="18" charset="0"/>
              </a:rPr>
              <a:t>est écrit de manière chronologique </a:t>
            </a:r>
          </a:p>
          <a:p>
            <a:pPr marL="1714500" lvl="3" indent="-342900" algn="just">
              <a:buFont typeface="Wingdings" panose="05000000000000000000" pitchFamily="2" charset="2"/>
              <a:buChar char="§"/>
            </a:pPr>
            <a:r>
              <a:rPr lang="fr-FR" sz="2400" dirty="0">
                <a:solidFill>
                  <a:srgbClr val="222222"/>
                </a:solidFill>
                <a:latin typeface="Bell MT" panose="02020503060305020303" pitchFamily="18" charset="0"/>
              </a:rPr>
              <a:t>et se résume uniquement au rapport de faits</a:t>
            </a:r>
          </a:p>
          <a:p>
            <a:pPr lvl="3" algn="just"/>
            <a:r>
              <a:rPr lang="fr-FR" sz="2400" dirty="0">
                <a:solidFill>
                  <a:srgbClr val="222222"/>
                </a:solidFill>
                <a:latin typeface="Bell MT" panose="02020503060305020303" pitchFamily="18" charset="0"/>
              </a:rPr>
              <a:t>.</a:t>
            </a:r>
            <a:endParaRPr lang="fr-FR" sz="2400" i="0" dirty="0">
              <a:solidFill>
                <a:srgbClr val="222222"/>
              </a:solidFill>
              <a:effectLst/>
              <a:latin typeface="Bell MT" panose="02020503060305020303" pitchFamily="18" charset="0"/>
            </a:endParaRPr>
          </a:p>
        </p:txBody>
      </p:sp>
    </p:spTree>
    <p:extLst>
      <p:ext uri="{BB962C8B-B14F-4D97-AF65-F5344CB8AC3E}">
        <p14:creationId xmlns:p14="http://schemas.microsoft.com/office/powerpoint/2010/main" val="322753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D5475-8616-1A57-1D38-4DB9746CF9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177ED9A-C147-7972-0062-34915EBAA150}"/>
              </a:ext>
            </a:extLst>
          </p:cNvPr>
          <p:cNvSpPr>
            <a:spLocks noGrp="1"/>
          </p:cNvSpPr>
          <p:nvPr>
            <p:ph type="title"/>
          </p:nvPr>
        </p:nvSpPr>
        <p:spPr>
          <a:xfrm>
            <a:off x="1374703" y="213569"/>
            <a:ext cx="10364451" cy="548432"/>
          </a:xfrm>
        </p:spPr>
        <p:txBody>
          <a:bodyPr>
            <a:normAutofit fontScale="90000"/>
          </a:bodyPr>
          <a:lstStyle/>
          <a:p>
            <a:pPr marL="571500" lvl="0" indent="-571500" algn="just">
              <a:lnSpc>
                <a:spcPct val="115000"/>
              </a:lnSpc>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Pendant évènement de mer (le comment ?)</a:t>
            </a:r>
            <a:endParaRPr lang="fr-FR"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8D94CA8E-7755-3BF5-244D-82FEAD2D9B92}"/>
              </a:ext>
            </a:extLst>
          </p:cNvPr>
          <p:cNvSpPr>
            <a:spLocks noGrp="1"/>
          </p:cNvSpPr>
          <p:nvPr>
            <p:ph sz="quarter" idx="13"/>
          </p:nvPr>
        </p:nvSpPr>
        <p:spPr>
          <a:xfrm>
            <a:off x="0" y="762001"/>
            <a:ext cx="11965578" cy="6406796"/>
          </a:xfrm>
        </p:spPr>
        <p:txBody>
          <a:bodyPr>
            <a:noAutofit/>
          </a:bodyPr>
          <a:lstStyle/>
          <a:p>
            <a:pPr marL="342900" lvl="0" indent="-342900" algn="just">
              <a:lnSpc>
                <a:spcPct val="115000"/>
              </a:lnSpc>
              <a:buFont typeface="Symbol" panose="05050102010706020507" pitchFamily="18" charset="2"/>
              <a:buChar char=""/>
            </a:pPr>
            <a:r>
              <a:rPr lang="fr-FR" sz="2800" cap="none" dirty="0">
                <a:effectLst/>
                <a:latin typeface="Bell MT" panose="02020503060305020303" pitchFamily="18" charset="0"/>
                <a:ea typeface="Calibri" panose="020F0502020204030204" pitchFamily="34" charset="0"/>
                <a:cs typeface="Times New Roman" panose="02020603050405020304" pitchFamily="18" charset="0"/>
              </a:rPr>
              <a:t>l’enchainement des faits qui a diminué votre vigilance : manœuvre urgente qui vous a distrait de la veille, la volonté de rester hors des dangers d’échouage, la manœuvre insolite d’un autre concurrent de la régate, le manque de feux de navigation, etc.…</a:t>
            </a:r>
          </a:p>
          <a:p>
            <a:pPr marL="342900" lvl="0" indent="-342900" algn="just">
              <a:lnSpc>
                <a:spcPct val="115000"/>
              </a:lnSpc>
              <a:buFont typeface="Symbol" panose="05050102010706020507" pitchFamily="18" charset="2"/>
              <a:buChar char=""/>
            </a:pPr>
            <a:r>
              <a:rPr lang="fr-FR" sz="2800" cap="none" dirty="0">
                <a:effectLst/>
                <a:latin typeface="Bell MT" panose="02020503060305020303" pitchFamily="18" charset="0"/>
                <a:ea typeface="Calibri" panose="020F0502020204030204" pitchFamily="34" charset="0"/>
                <a:cs typeface="Times New Roman" panose="02020603050405020304" pitchFamily="18" charset="0"/>
              </a:rPr>
              <a:t>les instants qui ont précédé le choc : votre manœuvre éviter la collision, votre demande de priorité, votre demande d’attention de la part de votre équipage, etc.…</a:t>
            </a:r>
          </a:p>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 le choc est toujours extrêmement violent et ébranle l’ensemble des appendices sous-marins, les structures de coques et le gréement dans sa totalité</a:t>
            </a:r>
            <a:endParaRPr lang="fr-FR" sz="2800" cap="none" dirty="0">
              <a:effectLst/>
              <a:latin typeface="Bell MT" panose="020205030603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23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233F-A482-8A96-3E63-C395EECFED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2543C02-6A62-5422-6954-414165C9076C}"/>
              </a:ext>
            </a:extLst>
          </p:cNvPr>
          <p:cNvSpPr>
            <a:spLocks noGrp="1"/>
          </p:cNvSpPr>
          <p:nvPr>
            <p:ph type="title"/>
          </p:nvPr>
        </p:nvSpPr>
        <p:spPr>
          <a:xfrm>
            <a:off x="1374703" y="213569"/>
            <a:ext cx="10364451" cy="548432"/>
          </a:xfrm>
        </p:spPr>
        <p:txBody>
          <a:bodyPr>
            <a:normAutofit fontScale="90000"/>
          </a:bodyPr>
          <a:lstStyle/>
          <a:p>
            <a:pPr marL="571500" lvl="0" indent="-571500" algn="just">
              <a:lnSpc>
                <a:spcPct val="115000"/>
              </a:lnSpc>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Pendant évènement de mer (le comment ?)</a:t>
            </a:r>
            <a:endParaRPr lang="fr-FR"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345AE497-0B94-B1B2-11F4-87C8E7005E6D}"/>
              </a:ext>
            </a:extLst>
          </p:cNvPr>
          <p:cNvSpPr>
            <a:spLocks noGrp="1"/>
          </p:cNvSpPr>
          <p:nvPr>
            <p:ph sz="quarter" idx="13"/>
          </p:nvPr>
        </p:nvSpPr>
        <p:spPr>
          <a:xfrm>
            <a:off x="113211" y="1127761"/>
            <a:ext cx="11965578" cy="5190743"/>
          </a:xfrm>
        </p:spPr>
        <p:txBody>
          <a:bodyPr>
            <a:noAutofit/>
          </a:bodyPr>
          <a:lstStyle/>
          <a:p>
            <a:pPr marL="342900" lvl="0" indent="-342900" algn="just">
              <a:lnSpc>
                <a:spcPct val="115000"/>
              </a:lnSpc>
              <a:buFont typeface="Symbol" panose="05050102010706020507" pitchFamily="18" charset="2"/>
              <a:buChar char=""/>
            </a:pP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notez : l’heure, les réactions de votre bureau, les conséquences d’une éventuelle voie d’eau, les blessés, le nom ou le numéro de voilure du bateau ou abordé, etc.…</a:t>
            </a:r>
          </a:p>
          <a:p>
            <a:pPr marL="342900" lvl="0" indent="-342900" algn="just">
              <a:lnSpc>
                <a:spcPct val="115000"/>
              </a:lnSpc>
              <a:buFont typeface="Symbol" panose="05050102010706020507" pitchFamily="18" charset="2"/>
              <a:buChar char=""/>
            </a:pPr>
            <a:endParaRPr lang="fr-FR" sz="3200" b="1" cap="none" dirty="0">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votre décision concernant la sécurité de votre équipage et de votre bateau : appel </a:t>
            </a:r>
            <a:r>
              <a:rPr lang="fr-FR" sz="3200" b="1" cap="none" dirty="0" err="1">
                <a:effectLst/>
                <a:latin typeface="Bell MT" panose="02020503060305020303" pitchFamily="18" charset="0"/>
                <a:ea typeface="Calibri" panose="020F0502020204030204" pitchFamily="34" charset="0"/>
                <a:cs typeface="Times New Roman" panose="02020603050405020304" pitchFamily="18" charset="0"/>
              </a:rPr>
              <a:t>vhf</a:t>
            </a:r>
            <a:r>
              <a:rPr lang="fr-FR" sz="3200" b="1" cap="none" dirty="0">
                <a:effectLst/>
                <a:latin typeface="Bell MT" panose="02020503060305020303" pitchFamily="18" charset="0"/>
                <a:ea typeface="Calibri" panose="020F0502020204030204" pitchFamily="34" charset="0"/>
                <a:cs typeface="Times New Roman" panose="02020603050405020304" pitchFamily="18" charset="0"/>
              </a:rPr>
              <a:t> sur le 16, lancement de fusées de détresse ; appel d’un autre bateau, mis à l’eau d’un canot de sauvetage, gonflage des volumes de flottabilités, abandon de la régate, l’heure, etc.…</a:t>
            </a:r>
            <a:endParaRPr lang="fr-FR" sz="3200" b="1" cap="none" dirty="0">
              <a:latin typeface="Bell MT" panose="02020503060305020303" pitchFamily="18" charset="0"/>
            </a:endParaRPr>
          </a:p>
        </p:txBody>
      </p:sp>
    </p:spTree>
    <p:extLst>
      <p:ext uri="{BB962C8B-B14F-4D97-AF65-F5344CB8AC3E}">
        <p14:creationId xmlns:p14="http://schemas.microsoft.com/office/powerpoint/2010/main" val="46959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C300-36F8-DE30-AF6D-65FE234F32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65209A-8729-1861-F60A-16125FCF298C}"/>
              </a:ext>
            </a:extLst>
          </p:cNvPr>
          <p:cNvSpPr>
            <a:spLocks noGrp="1"/>
          </p:cNvSpPr>
          <p:nvPr>
            <p:ph type="title"/>
          </p:nvPr>
        </p:nvSpPr>
        <p:spPr>
          <a:xfrm>
            <a:off x="1235366" y="518369"/>
            <a:ext cx="10364451" cy="548432"/>
          </a:xfrm>
        </p:spPr>
        <p:txBody>
          <a:bodyPr>
            <a:normAutofit fontScale="90000"/>
          </a:bodyPr>
          <a:lstStyle/>
          <a:p>
            <a:pPr marL="571500" indent="-571500">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Après l’évènement de mer (le pourquoi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93B32B02-E843-EDE2-0DDA-9C0E1E592E99}"/>
              </a:ext>
            </a:extLst>
          </p:cNvPr>
          <p:cNvSpPr>
            <a:spLocks noGrp="1"/>
          </p:cNvSpPr>
          <p:nvPr>
            <p:ph sz="quarter" idx="13"/>
          </p:nvPr>
        </p:nvSpPr>
        <p:spPr>
          <a:xfrm>
            <a:off x="452846" y="923109"/>
            <a:ext cx="11286307" cy="6035476"/>
          </a:xfrm>
        </p:spPr>
        <p:txBody>
          <a:bodyPr>
            <a:normAutofit/>
          </a:bodyPr>
          <a:lstStyle/>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les mesures prises pour garder le bateau à flots…… </a:t>
            </a:r>
          </a:p>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le remorquage éventuel : l’heure de passage de la remorque, le nom du remorqueur, etc.…</a:t>
            </a:r>
          </a:p>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l’arrivé en sécurité dans un port : l’heure et le nom du port, les mesures pour garder votre bateau à flot ou pour sauver le matériel, etc.…  </a:t>
            </a:r>
          </a:p>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la signification de la collision au patron de l’autre bateau : par tous les moyens disponibles, etc.… </a:t>
            </a:r>
          </a:p>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les dégâts apparents constatés : œuvres vives, œuvres mortes, gréement, moteur, etc.…  </a:t>
            </a:r>
          </a:p>
          <a:p>
            <a:endParaRPr lang="fr-FR" dirty="0"/>
          </a:p>
        </p:txBody>
      </p:sp>
    </p:spTree>
    <p:extLst>
      <p:ext uri="{BB962C8B-B14F-4D97-AF65-F5344CB8AC3E}">
        <p14:creationId xmlns:p14="http://schemas.microsoft.com/office/powerpoint/2010/main" val="221261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64F9-5C61-B30F-265B-31C2DC82BB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139E4E-6BFE-1B36-CD98-879F78AF1D09}"/>
              </a:ext>
            </a:extLst>
          </p:cNvPr>
          <p:cNvSpPr>
            <a:spLocks noGrp="1"/>
          </p:cNvSpPr>
          <p:nvPr>
            <p:ph type="title"/>
          </p:nvPr>
        </p:nvSpPr>
        <p:spPr>
          <a:xfrm>
            <a:off x="1235366" y="518369"/>
            <a:ext cx="10364451" cy="548432"/>
          </a:xfrm>
        </p:spPr>
        <p:txBody>
          <a:bodyPr>
            <a:normAutofit fontScale="90000"/>
          </a:bodyPr>
          <a:lstStyle/>
          <a:p>
            <a:pPr marL="571500" indent="-571500">
              <a:buFont typeface="Wingdings" panose="05000000000000000000" pitchFamily="2" charset="2"/>
              <a:buChar char="Ø"/>
            </a:pPr>
            <a:r>
              <a:rPr lang="fr-FR"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Après l’évènement de mer (le pourquoi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255D1BFA-6C03-28BD-F39D-45A4950656D5}"/>
              </a:ext>
            </a:extLst>
          </p:cNvPr>
          <p:cNvSpPr>
            <a:spLocks noGrp="1"/>
          </p:cNvSpPr>
          <p:nvPr>
            <p:ph sz="quarter" idx="13"/>
          </p:nvPr>
        </p:nvSpPr>
        <p:spPr>
          <a:xfrm>
            <a:off x="313510" y="1618053"/>
            <a:ext cx="11286307" cy="4526715"/>
          </a:xfrm>
        </p:spPr>
        <p:txBody>
          <a:bodyPr>
            <a:normAutofit/>
          </a:bodyPr>
          <a:lstStyle/>
          <a:p>
            <a:pPr marL="342900" lvl="0" indent="-342900" algn="just">
              <a:lnSpc>
                <a:spcPct val="115000"/>
              </a:lnSpc>
              <a:buFont typeface="Symbol" panose="05050102010706020507" pitchFamily="18" charset="2"/>
              <a:buChar char=""/>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ajouter toujours : </a:t>
            </a:r>
            <a:r>
              <a:rPr lang="fr-FR" sz="2800" b="1" i="1" cap="none" dirty="0">
                <a:effectLst/>
                <a:latin typeface="Bell MT" panose="02020503060305020303" pitchFamily="18" charset="0"/>
                <a:ea typeface="Calibri" panose="020F0502020204030204" pitchFamily="34" charset="0"/>
                <a:cs typeface="Times New Roman" panose="02020603050405020304" pitchFamily="18" charset="0"/>
              </a:rPr>
              <a:t>« je fais les plus expresses réserves sur les dégâts constatés et les avaries qui pourraient être découverte par la suite ».</a:t>
            </a:r>
            <a:endParaRPr lang="fr-FR" sz="2800" b="1" cap="none" dirty="0">
              <a:effectLst/>
              <a:latin typeface="Bell MT" panose="02020503060305020303" pitchFamily="18" charset="0"/>
              <a:ea typeface="Calibri" panose="020F0502020204030204" pitchFamily="34" charset="0"/>
              <a:cs typeface="Times New Roman" panose="02020603050405020304" pitchFamily="18" charset="0"/>
            </a:endParaRPr>
          </a:p>
          <a:p>
            <a:pPr algn="just">
              <a:lnSpc>
                <a:spcPct val="115000"/>
              </a:lnSpc>
              <a:buNone/>
            </a:pPr>
            <a:r>
              <a:rPr lang="fr-FR" sz="2800" b="1" cap="none" dirty="0">
                <a:solidFill>
                  <a:schemeClr val="accent1">
                    <a:lumMod val="75000"/>
                  </a:schemeClr>
                </a:solidFill>
                <a:effectLst/>
                <a:latin typeface="Bell MT" panose="02020503060305020303" pitchFamily="18" charset="0"/>
                <a:ea typeface="Calibri" panose="020F0502020204030204" pitchFamily="34" charset="0"/>
                <a:cs typeface="Times New Roman" panose="02020603050405020304" pitchFamily="18" charset="0"/>
              </a:rPr>
              <a:t>procédure obligatoire en cas de naufrage</a:t>
            </a: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a:t>
            </a:r>
          </a:p>
          <a:p>
            <a:pPr algn="just">
              <a:lnSpc>
                <a:spcPct val="115000"/>
              </a:lnSpc>
            </a:pPr>
            <a:r>
              <a:rPr lang="fr-FR" sz="2800" b="1" cap="none" dirty="0">
                <a:effectLst/>
                <a:latin typeface="Bell MT" panose="02020503060305020303" pitchFamily="18" charset="0"/>
                <a:ea typeface="Calibri" panose="020F0502020204030204" pitchFamily="34" charset="0"/>
                <a:cs typeface="Times New Roman" panose="02020603050405020304" pitchFamily="18" charset="0"/>
              </a:rPr>
              <a:t>en plus des formalités indiquées, faites à la douane et aux affaires maritimes la déclaration de perte de votre bateau avec la copie de votre rapport de mer relatant les circonstances de l’évènement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37576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B65FF-F591-E59A-A40E-E17DCD5F79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5A4699-A03C-8378-6D93-76CD85FA5528}"/>
              </a:ext>
            </a:extLst>
          </p:cNvPr>
          <p:cNvSpPr>
            <a:spLocks noGrp="1"/>
          </p:cNvSpPr>
          <p:nvPr>
            <p:ph type="title"/>
          </p:nvPr>
        </p:nvSpPr>
        <p:spPr>
          <a:xfrm>
            <a:off x="913775" y="618518"/>
            <a:ext cx="10364451" cy="566816"/>
          </a:xfrm>
        </p:spPr>
        <p:txBody>
          <a:bodyPr>
            <a:normAutofit fontScale="90000"/>
          </a:bodyPr>
          <a:lstStyle/>
          <a:p>
            <a:pPr marL="742950" indent="-742950">
              <a:buFont typeface="+mj-lt"/>
              <a:buAutoNum type="arabicPeriod" startAt="3"/>
            </a:pPr>
            <a:r>
              <a:rPr lang="fr-FR" b="1" cap="none" dirty="0">
                <a:solidFill>
                  <a:schemeClr val="accent1">
                    <a:lumMod val="75000"/>
                  </a:schemeClr>
                </a:solidFill>
                <a:latin typeface="Calibri" panose="020F0502020204030204" pitchFamily="34" charset="0"/>
                <a:cs typeface="Times New Roman" panose="02020603050405020304" pitchFamily="18" charset="0"/>
              </a:rPr>
              <a:t>conclusion (partie invariable)</a:t>
            </a:r>
            <a:endParaRPr lang="fr-FR" cap="none" dirty="0"/>
          </a:p>
        </p:txBody>
      </p:sp>
      <p:sp>
        <p:nvSpPr>
          <p:cNvPr id="3" name="Espace réservé du contenu 2">
            <a:extLst>
              <a:ext uri="{FF2B5EF4-FFF2-40B4-BE49-F238E27FC236}">
                <a16:creationId xmlns:a16="http://schemas.microsoft.com/office/drawing/2014/main" id="{1D5A8A6D-F65B-9E30-115B-E5ECAF76A770}"/>
              </a:ext>
            </a:extLst>
          </p:cNvPr>
          <p:cNvSpPr>
            <a:spLocks noGrp="1"/>
          </p:cNvSpPr>
          <p:nvPr>
            <p:ph sz="quarter" idx="13"/>
          </p:nvPr>
        </p:nvSpPr>
        <p:spPr>
          <a:xfrm>
            <a:off x="148166" y="1185334"/>
            <a:ext cx="11895667" cy="5486400"/>
          </a:xfrm>
        </p:spPr>
        <p:txBody>
          <a:bodyPr>
            <a:normAutofit/>
          </a:bodyPr>
          <a:lstStyle/>
          <a:p>
            <a:pPr algn="just">
              <a:lnSpc>
                <a:spcPct val="115000"/>
              </a:lnSpc>
              <a:buNone/>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dans tous les cas terminer par cette phrase :</a:t>
            </a:r>
          </a:p>
          <a:p>
            <a:pPr marL="342900" lvl="0" indent="-342900" algn="just">
              <a:lnSpc>
                <a:spcPct val="115000"/>
              </a:lnSpc>
              <a:buFont typeface="Wingdings" panose="05000000000000000000" pitchFamily="2" charset="2"/>
              <a:buChar char=""/>
            </a:pPr>
            <a:r>
              <a:rPr lang="fr-FR" sz="2800" i="1" cap="none" dirty="0">
                <a:effectLst/>
                <a:latin typeface="Bell MT" panose="02020503060305020303" pitchFamily="18" charset="0"/>
                <a:ea typeface="Calibri" panose="020F0502020204030204" pitchFamily="34" charset="0"/>
                <a:cs typeface="Times New Roman" panose="02020603050405020304" pitchFamily="18" charset="0"/>
              </a:rPr>
              <a:t>en foi de quoi, j’ai rédigé ce présent rapport sincère et véritable et me réserve le droit de l’amplifier si besoin est.</a:t>
            </a:r>
            <a:endParaRPr lang="fr-FR" sz="28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800" i="1" cap="none" dirty="0">
                <a:effectLst/>
                <a:latin typeface="Bell MT" panose="02020503060305020303" pitchFamily="18" charset="0"/>
                <a:ea typeface="Calibri" panose="020F0502020204030204" pitchFamily="34" charset="0"/>
                <a:cs typeface="Times New Roman" panose="02020603050405020304" pitchFamily="18" charset="0"/>
              </a:rPr>
              <a:t>fait à (……), le (……) signature</a:t>
            </a:r>
            <a:endParaRPr lang="fr-FR" sz="2800" cap="none" dirty="0">
              <a:effectLst/>
              <a:latin typeface="Bell MT" panose="02020503060305020303" pitchFamily="18" charset="0"/>
              <a:ea typeface="Calibri" panose="020F0502020204030204" pitchFamily="34" charset="0"/>
              <a:cs typeface="Times New Roman" panose="02020603050405020304" pitchFamily="18" charset="0"/>
            </a:endParaRPr>
          </a:p>
          <a:p>
            <a:pPr algn="just">
              <a:lnSpc>
                <a:spcPct val="115000"/>
              </a:lnSpc>
              <a:buNone/>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la conclusion invariable insiste sur le fait que votre rapport est digne de foi et correspond bien avec le journal de bord, la carte et la déclaration des témoins.</a:t>
            </a:r>
          </a:p>
          <a:p>
            <a:pPr algn="just">
              <a:lnSpc>
                <a:spcPct val="115000"/>
              </a:lnSpc>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vous avez toujours le droit de rajouter des détails sur une annexe ou une ampliation de votre rapport si le besoin de l’enquête le fait sentir.</a:t>
            </a:r>
          </a:p>
          <a:p>
            <a:endParaRPr lang="fr-FR" sz="2700" cap="none" dirty="0">
              <a:latin typeface="Bell MT" panose="02020503060305020303" pitchFamily="18" charset="0"/>
            </a:endParaRPr>
          </a:p>
        </p:txBody>
      </p:sp>
    </p:spTree>
    <p:extLst>
      <p:ext uri="{BB962C8B-B14F-4D97-AF65-F5344CB8AC3E}">
        <p14:creationId xmlns:p14="http://schemas.microsoft.com/office/powerpoint/2010/main" val="2818597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9CF5E-1E97-B5AD-5EB3-DDA7065F13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C7B66E-9121-E34D-D9BE-3EABD525938A}"/>
              </a:ext>
            </a:extLst>
          </p:cNvPr>
          <p:cNvSpPr>
            <a:spLocks noGrp="1"/>
          </p:cNvSpPr>
          <p:nvPr>
            <p:ph type="title"/>
          </p:nvPr>
        </p:nvSpPr>
        <p:spPr>
          <a:xfrm>
            <a:off x="913775" y="618518"/>
            <a:ext cx="10364451" cy="566816"/>
          </a:xfrm>
        </p:spPr>
        <p:txBody>
          <a:bodyPr>
            <a:normAutofit fontScale="90000"/>
          </a:bodyPr>
          <a:lstStyle/>
          <a:p>
            <a:pPr marL="742950" indent="-742950">
              <a:buFont typeface="+mj-lt"/>
              <a:buAutoNum type="arabicPeriod" startAt="3"/>
            </a:pPr>
            <a:r>
              <a:rPr lang="fr-FR" b="1" cap="none" dirty="0">
                <a:solidFill>
                  <a:schemeClr val="accent1">
                    <a:lumMod val="75000"/>
                  </a:schemeClr>
                </a:solidFill>
                <a:latin typeface="Calibri" panose="020F0502020204030204" pitchFamily="34" charset="0"/>
                <a:cs typeface="Times New Roman" panose="02020603050405020304" pitchFamily="18" charset="0"/>
              </a:rPr>
              <a:t>conclusion (partie invariable)</a:t>
            </a:r>
            <a:endParaRPr lang="fr-FR" cap="none" dirty="0"/>
          </a:p>
        </p:txBody>
      </p:sp>
      <p:sp>
        <p:nvSpPr>
          <p:cNvPr id="3" name="Espace réservé du contenu 2">
            <a:extLst>
              <a:ext uri="{FF2B5EF4-FFF2-40B4-BE49-F238E27FC236}">
                <a16:creationId xmlns:a16="http://schemas.microsoft.com/office/drawing/2014/main" id="{27E21182-3B1C-85EB-36DB-0AECC0E62921}"/>
              </a:ext>
            </a:extLst>
          </p:cNvPr>
          <p:cNvSpPr>
            <a:spLocks noGrp="1"/>
          </p:cNvSpPr>
          <p:nvPr>
            <p:ph sz="quarter" idx="13"/>
          </p:nvPr>
        </p:nvSpPr>
        <p:spPr>
          <a:xfrm>
            <a:off x="148166" y="1185334"/>
            <a:ext cx="11895667" cy="5486400"/>
          </a:xfrm>
        </p:spPr>
        <p:txBody>
          <a:bodyPr>
            <a:normAutofit/>
          </a:bodyPr>
          <a:lstStyle/>
          <a:p>
            <a:pPr algn="just">
              <a:lnSpc>
                <a:spcPct val="115000"/>
              </a:lnSpc>
              <a:buNone/>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dans tous les cas terminer par cette phrase :</a:t>
            </a:r>
          </a:p>
          <a:p>
            <a:pPr marL="342900" lvl="0" indent="-342900" algn="just">
              <a:lnSpc>
                <a:spcPct val="115000"/>
              </a:lnSpc>
              <a:buFont typeface="Wingdings" panose="05000000000000000000" pitchFamily="2" charset="2"/>
              <a:buChar char=""/>
            </a:pPr>
            <a:r>
              <a:rPr lang="fr-FR" sz="2800" i="1" cap="none" dirty="0">
                <a:effectLst/>
                <a:latin typeface="Bell MT" panose="02020503060305020303" pitchFamily="18" charset="0"/>
                <a:ea typeface="Calibri" panose="020F0502020204030204" pitchFamily="34" charset="0"/>
                <a:cs typeface="Times New Roman" panose="02020603050405020304" pitchFamily="18" charset="0"/>
              </a:rPr>
              <a:t>en foi de quoi, j’ai rédigé ce présent rapport sincère et véritable et me réserve le droit de l’amplifier si besoin est.</a:t>
            </a:r>
            <a:endParaRPr lang="fr-FR" sz="28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800" i="1" cap="none" dirty="0">
                <a:effectLst/>
                <a:latin typeface="Bell MT" panose="02020503060305020303" pitchFamily="18" charset="0"/>
                <a:ea typeface="Calibri" panose="020F0502020204030204" pitchFamily="34" charset="0"/>
                <a:cs typeface="Times New Roman" panose="02020603050405020304" pitchFamily="18" charset="0"/>
              </a:rPr>
              <a:t>fait à (……), le (……) signature</a:t>
            </a:r>
            <a:endParaRPr lang="fr-FR" sz="2800" cap="none" dirty="0">
              <a:effectLst/>
              <a:latin typeface="Bell MT" panose="02020503060305020303" pitchFamily="18" charset="0"/>
              <a:ea typeface="Calibri" panose="020F0502020204030204" pitchFamily="34" charset="0"/>
              <a:cs typeface="Times New Roman" panose="02020603050405020304" pitchFamily="18" charset="0"/>
            </a:endParaRPr>
          </a:p>
          <a:p>
            <a:pPr algn="just">
              <a:lnSpc>
                <a:spcPct val="115000"/>
              </a:lnSpc>
              <a:buNone/>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la conclusion invariable insiste sur le fait que votre rapport est digne de foi et correspond bien avec le journal de bord, la carte et la déclaration des témoins.</a:t>
            </a:r>
          </a:p>
          <a:p>
            <a:pPr algn="just">
              <a:lnSpc>
                <a:spcPct val="115000"/>
              </a:lnSpc>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vous avez toujours le droit de rajouter des détails sur une annexe ou une ampliation de votre rapport si le besoin de l’enquête le fait sentir.</a:t>
            </a:r>
          </a:p>
          <a:p>
            <a:endParaRPr lang="fr-FR" sz="2700" cap="none" dirty="0">
              <a:latin typeface="Bell MT" panose="02020503060305020303" pitchFamily="18" charset="0"/>
            </a:endParaRPr>
          </a:p>
        </p:txBody>
      </p:sp>
    </p:spTree>
    <p:extLst>
      <p:ext uri="{BB962C8B-B14F-4D97-AF65-F5344CB8AC3E}">
        <p14:creationId xmlns:p14="http://schemas.microsoft.com/office/powerpoint/2010/main" val="51990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C4833-D9FD-5754-6412-EB9A302E1B0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56134B-7ECA-AA29-AF5D-19977099FCB6}"/>
              </a:ext>
            </a:extLst>
          </p:cNvPr>
          <p:cNvSpPr>
            <a:spLocks noGrp="1"/>
          </p:cNvSpPr>
          <p:nvPr>
            <p:ph sz="quarter" idx="13"/>
          </p:nvPr>
        </p:nvSpPr>
        <p:spPr>
          <a:xfrm>
            <a:off x="148166" y="365760"/>
            <a:ext cx="11895667" cy="6305974"/>
          </a:xfrm>
        </p:spPr>
        <p:txBody>
          <a:bodyPr>
            <a:normAutofit/>
          </a:bodyPr>
          <a:lstStyle/>
          <a:p>
            <a:pPr algn="just">
              <a:lnSpc>
                <a:spcPct val="115000"/>
              </a:lnSpc>
              <a:buNone/>
            </a:pPr>
            <a:r>
              <a:rPr lang="fr-FR" sz="3200" b="1" u="sng" dirty="0">
                <a:solidFill>
                  <a:schemeClr val="accent1">
                    <a:lumMod val="75000"/>
                  </a:schemeClr>
                </a:solidFill>
                <a:effectLst/>
                <a:latin typeface="Bell MT" panose="02020503060305020303" pitchFamily="18" charset="0"/>
                <a:ea typeface="Calibri" panose="020F0502020204030204" pitchFamily="34" charset="0"/>
                <a:cs typeface="Times New Roman" panose="02020603050405020304" pitchFamily="18" charset="0"/>
              </a:rPr>
              <a:t>Exemple de rapport de mer</a:t>
            </a:r>
          </a:p>
          <a:p>
            <a:pPr algn="just">
              <a:lnSpc>
                <a:spcPct val="115000"/>
              </a:lnSpc>
              <a:buNone/>
            </a:pPr>
            <a:endParaRPr lang="fr-FR" sz="3200" dirty="0">
              <a:solidFill>
                <a:schemeClr val="accent1">
                  <a:lumMod val="75000"/>
                </a:schemeClr>
              </a:solidFill>
              <a:effectLst/>
              <a:latin typeface="Bell MT" panose="02020503060305020303" pitchFamily="18" charset="0"/>
              <a:ea typeface="Calibri" panose="020F0502020204030204" pitchFamily="34" charset="0"/>
              <a:cs typeface="Times New Roman" panose="02020603050405020304" pitchFamily="18" charset="0"/>
            </a:endParaRPr>
          </a:p>
          <a:p>
            <a:pPr algn="just">
              <a:lnSpc>
                <a:spcPct val="115000"/>
              </a:lnSpc>
            </a:pPr>
            <a:r>
              <a:rPr lang="fr-FR" sz="2800" b="1" cap="none" dirty="0">
                <a:effectLst/>
                <a:latin typeface="Times New Roman" panose="02020603050405020304" pitchFamily="18" charset="0"/>
                <a:ea typeface="Calibri" panose="020F0502020204030204" pitchFamily="34" charset="0"/>
                <a:cs typeface="Times New Roman" panose="02020603050405020304" pitchFamily="18" charset="0"/>
              </a:rPr>
              <a:t>vous commandez une vedette à passagers de 32 mètres. alors que vous vous rendez sur le point d’embarquement des passagers pour prendre le départ de la première traversée, vous heurtez un objet immergé qui occasionne une voie d’eau et un envahissement rapide de la machine. vous évacuez le navire qui va sombrer après avoir lancé un appel de détresse. un remorqueur à proximité vous apporte son assistance et vous débarque au port le plus proche où vous rédigez votre rapport de mer.</a:t>
            </a:r>
            <a:endParaRPr lang="fr-FR" sz="2800" b="1" cap="none"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700" cap="none" dirty="0">
              <a:latin typeface="Bell MT" panose="02020503060305020303" pitchFamily="18" charset="0"/>
            </a:endParaRPr>
          </a:p>
        </p:txBody>
      </p:sp>
    </p:spTree>
    <p:extLst>
      <p:ext uri="{BB962C8B-B14F-4D97-AF65-F5344CB8AC3E}">
        <p14:creationId xmlns:p14="http://schemas.microsoft.com/office/powerpoint/2010/main" val="273799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E6B63D-746C-98B0-53A4-18032F54E349}"/>
              </a:ext>
            </a:extLst>
          </p:cNvPr>
          <p:cNvSpPr>
            <a:spLocks noGrp="1"/>
          </p:cNvSpPr>
          <p:nvPr>
            <p:ph type="title"/>
          </p:nvPr>
        </p:nvSpPr>
        <p:spPr>
          <a:xfrm>
            <a:off x="913775" y="618518"/>
            <a:ext cx="10364451" cy="549882"/>
          </a:xfrm>
        </p:spPr>
        <p:txBody>
          <a:bodyPr>
            <a:normAutofit fontScale="90000"/>
          </a:bodyPr>
          <a:lstStyle/>
          <a:p>
            <a:pPr marL="857250" indent="-857250">
              <a:buFont typeface="+mj-lt"/>
              <a:buAutoNum type="romanUcPeriod" startAt="2"/>
            </a:pPr>
            <a:r>
              <a:rPr lang="fr-F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IMPORTANCE DU RAPPORT DE MER</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A2188EA-BBC6-3683-C2CD-14D45E7F1914}"/>
              </a:ext>
            </a:extLst>
          </p:cNvPr>
          <p:cNvSpPr>
            <a:spLocks noGrp="1"/>
          </p:cNvSpPr>
          <p:nvPr>
            <p:ph sz="quarter" idx="13"/>
          </p:nvPr>
        </p:nvSpPr>
        <p:spPr>
          <a:xfrm>
            <a:off x="0" y="922866"/>
            <a:ext cx="11912600" cy="5731933"/>
          </a:xfrm>
        </p:spPr>
        <p:txBody>
          <a:bodyPr>
            <a:normAutofit/>
          </a:bodyPr>
          <a:lstStyle/>
          <a:p>
            <a:pPr marL="685800">
              <a:lnSpc>
                <a:spcPct val="115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le rapport de mer est un document principal sur lequel les juges, les experts s’appuient pour trancher les litiges qui peuvent surgir à l’occasion d’un accident (incident) maritime. si le rapport de mer est bien rédigé et si le capitaine a pris la précaution de l’affirmer, de même que l’armateur se trouvera à l’abri de beaucoup de poursuites.</a:t>
            </a:r>
          </a:p>
          <a:p>
            <a:pPr marL="342900" lvl="0" indent="-342900" algn="just">
              <a:lnSpc>
                <a:spcPct val="115000"/>
              </a:lnSpc>
              <a:buFont typeface="Symbol" panose="05050102010706020507" pitchFamily="18" charset="2"/>
              <a:buChar char=""/>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il faut apporter un soin tout particulier aux réserves nécessaires et de protestations. </a:t>
            </a:r>
          </a:p>
          <a:p>
            <a:pPr marL="342900" lvl="0" indent="-342900" algn="just">
              <a:lnSpc>
                <a:spcPct val="115000"/>
              </a:lnSpc>
              <a:buFont typeface="Symbol" panose="05050102010706020507" pitchFamily="18" charset="2"/>
              <a:buChar char=""/>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l’affirmation d’un rapport de mer donne une importance juridique considérable, en effet, c’est un document qui fait foi. ce qui a pour conséquence juridique importante &lt;&lt; </a:t>
            </a: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de renverser le fardeau de la preuve</a:t>
            </a: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&gt;&gt;.</a:t>
            </a:r>
          </a:p>
          <a:p>
            <a:endParaRPr lang="fr-FR" dirty="0"/>
          </a:p>
        </p:txBody>
      </p:sp>
    </p:spTree>
    <p:extLst>
      <p:ext uri="{BB962C8B-B14F-4D97-AF65-F5344CB8AC3E}">
        <p14:creationId xmlns:p14="http://schemas.microsoft.com/office/powerpoint/2010/main" val="318330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C9109-2FEC-3CC7-1B2A-B13C2A588205}"/>
              </a:ext>
            </a:extLst>
          </p:cNvPr>
          <p:cNvSpPr>
            <a:spLocks noGrp="1"/>
          </p:cNvSpPr>
          <p:nvPr>
            <p:ph type="title"/>
          </p:nvPr>
        </p:nvSpPr>
        <p:spPr>
          <a:xfrm>
            <a:off x="913775" y="618518"/>
            <a:ext cx="10364451" cy="448284"/>
          </a:xfrm>
        </p:spPr>
        <p:txBody>
          <a:bodyPr>
            <a:normAutofit fontScale="90000"/>
          </a:bodyPr>
          <a:lstStyle/>
          <a:p>
            <a:pPr marL="857250" indent="-857250">
              <a:buFont typeface="+mj-lt"/>
              <a:buAutoNum type="romanUcPeriod" startAt="3"/>
            </a:pPr>
            <a:r>
              <a:rPr lang="fr-FR" b="1" dirty="0">
                <a:solidFill>
                  <a:schemeClr val="accent1">
                    <a:lumMod val="75000"/>
                  </a:schemeClr>
                </a:solidFill>
                <a:latin typeface="Calibri" panose="020F0502020204030204" pitchFamily="34" charset="0"/>
                <a:cs typeface="Times New Roman" panose="02020603050405020304" pitchFamily="18" charset="0"/>
              </a:rPr>
              <a:t>Forme du rapport de mer</a:t>
            </a:r>
            <a:endParaRPr lang="fr-FR" dirty="0"/>
          </a:p>
        </p:txBody>
      </p:sp>
      <p:sp>
        <p:nvSpPr>
          <p:cNvPr id="3" name="Espace réservé du contenu 2">
            <a:extLst>
              <a:ext uri="{FF2B5EF4-FFF2-40B4-BE49-F238E27FC236}">
                <a16:creationId xmlns:a16="http://schemas.microsoft.com/office/drawing/2014/main" id="{B53D2540-375C-6D4A-A815-CBF4768D2BFB}"/>
              </a:ext>
            </a:extLst>
          </p:cNvPr>
          <p:cNvSpPr>
            <a:spLocks noGrp="1"/>
          </p:cNvSpPr>
          <p:nvPr>
            <p:ph sz="quarter" idx="13"/>
          </p:nvPr>
        </p:nvSpPr>
        <p:spPr>
          <a:xfrm>
            <a:off x="499533" y="1346199"/>
            <a:ext cx="11692467" cy="5291667"/>
          </a:xfrm>
        </p:spPr>
        <p:txBody>
          <a:bodyPr>
            <a:normAutofit lnSpcReduction="10000"/>
          </a:bodyPr>
          <a:lstStyle/>
          <a:p>
            <a:pPr algn="just">
              <a:lnSpc>
                <a:spcPct val="115000"/>
              </a:lnSpc>
              <a:buNone/>
            </a:pP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le rapport de mer contient trois (3) parties :</a:t>
            </a:r>
          </a:p>
          <a:p>
            <a:pPr algn="just">
              <a:lnSpc>
                <a:spcPct val="115000"/>
              </a:lnSpc>
              <a:buNone/>
            </a:pPr>
            <a:endParaRPr lang="fr-FR" sz="27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l’introduction</a:t>
            </a: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 (ou préambule), partie invariable ;</a:t>
            </a:r>
          </a:p>
          <a:p>
            <a:pPr marL="342900" lvl="0" indent="-342900" algn="just">
              <a:lnSpc>
                <a:spcPct val="115000"/>
              </a:lnSpc>
              <a:buFont typeface="Wingdings" panose="05000000000000000000" pitchFamily="2" charset="2"/>
              <a:buChar char=""/>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le développement</a:t>
            </a: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 partie variable de l’historique de l’évènement de mer ;</a:t>
            </a:r>
          </a:p>
          <a:p>
            <a:pPr marL="342900" lvl="0" indent="-342900" algn="just">
              <a:lnSpc>
                <a:spcPct val="115000"/>
              </a:lnSpc>
              <a:buFont typeface="Wingdings" panose="05000000000000000000" pitchFamily="2" charset="2"/>
              <a:buChar char=""/>
            </a:pPr>
            <a:r>
              <a:rPr lang="fr-FR" sz="2700" b="1" cap="none" dirty="0">
                <a:effectLst/>
                <a:latin typeface="Bell MT" panose="02020503060305020303" pitchFamily="18" charset="0"/>
                <a:ea typeface="Calibri" panose="020F0502020204030204" pitchFamily="34" charset="0"/>
                <a:cs typeface="Times New Roman" panose="02020603050405020304" pitchFamily="18" charset="0"/>
              </a:rPr>
              <a:t>la conclusion solennelle</a:t>
            </a: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 partie invariable de l’historique de l’évènement de mer.</a:t>
            </a:r>
          </a:p>
          <a:p>
            <a:pPr marL="0" lvl="0" indent="0" algn="just">
              <a:lnSpc>
                <a:spcPct val="115000"/>
              </a:lnSpc>
              <a:buNone/>
            </a:pPr>
            <a:r>
              <a:rPr lang="fr-FR" sz="2700" cap="none" dirty="0">
                <a:effectLst/>
                <a:latin typeface="Bell MT" panose="02020503060305020303" pitchFamily="18" charset="0"/>
                <a:ea typeface="Calibri" panose="020F0502020204030204" pitchFamily="34" charset="0"/>
              </a:rPr>
              <a:t>   Il est important que les personnes qui liront votre rapport, votre compagnie d’assurance, l’expert maritime, la partie adverse, les affaires maritimes, et éventuellement les tribunaux sachent non seulement comment l’accident s’est produit, mais encore qu’ils connaissent: votre nom ,le nom de votre navire,… </a:t>
            </a:r>
            <a:endParaRPr lang="fr-FR" sz="2700" cap="none" dirty="0">
              <a:effectLst/>
              <a:latin typeface="Bell MT" panose="020205030603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47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D2B65-F18F-D46A-9B6A-E3A2D285D9D4}"/>
              </a:ext>
            </a:extLst>
          </p:cNvPr>
          <p:cNvSpPr>
            <a:spLocks noGrp="1"/>
          </p:cNvSpPr>
          <p:nvPr>
            <p:ph type="title"/>
          </p:nvPr>
        </p:nvSpPr>
        <p:spPr>
          <a:xfrm>
            <a:off x="913774" y="355600"/>
            <a:ext cx="10364451" cy="448284"/>
          </a:xfrm>
        </p:spPr>
        <p:txBody>
          <a:bodyPr>
            <a:normAutofit fontScale="90000"/>
          </a:bodyPr>
          <a:lstStyle/>
          <a:p>
            <a:pPr marL="742950" indent="-742950">
              <a:buFont typeface="+mj-lt"/>
              <a:buAutoNum type="arabicPeriod"/>
            </a:pPr>
            <a:r>
              <a:rPr lang="fr-F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a:t>
            </a:r>
            <a:r>
              <a:rPr lang="fr-FR" sz="3600" b="1"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ntroduction</a:t>
            </a:r>
            <a:r>
              <a:rPr lang="fr-F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FR" sz="3600" b="1" cap="non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partie invariable</a:t>
            </a:r>
            <a:r>
              <a:rPr lang="fr-FR" sz="3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FR" dirty="0"/>
          </a:p>
        </p:txBody>
      </p:sp>
      <p:sp>
        <p:nvSpPr>
          <p:cNvPr id="3" name="Espace réservé du contenu 2">
            <a:extLst>
              <a:ext uri="{FF2B5EF4-FFF2-40B4-BE49-F238E27FC236}">
                <a16:creationId xmlns:a16="http://schemas.microsoft.com/office/drawing/2014/main" id="{48283D04-45B4-E84B-C06F-EE9B58D693F7}"/>
              </a:ext>
            </a:extLst>
          </p:cNvPr>
          <p:cNvSpPr>
            <a:spLocks noGrp="1"/>
          </p:cNvSpPr>
          <p:nvPr>
            <p:ph sz="quarter" idx="13"/>
          </p:nvPr>
        </p:nvSpPr>
        <p:spPr>
          <a:xfrm>
            <a:off x="973668" y="897467"/>
            <a:ext cx="10364452" cy="5791200"/>
          </a:xfrm>
        </p:spPr>
        <p:txBody>
          <a:bodyPr>
            <a:normAutofit fontScale="77500" lnSpcReduction="20000"/>
          </a:bodyPr>
          <a:lstStyle/>
          <a:p>
            <a:pPr algn="just">
              <a:lnSpc>
                <a:spcPct val="115000"/>
              </a:lnSpc>
              <a:buNone/>
            </a:pPr>
            <a:r>
              <a:rPr lang="fr-FR" sz="3500" cap="none" dirty="0">
                <a:effectLst/>
                <a:latin typeface="Bell MT" panose="02020503060305020303" pitchFamily="18" charset="0"/>
                <a:ea typeface="Calibri" panose="020F0502020204030204" pitchFamily="34" charset="0"/>
                <a:cs typeface="Times New Roman" panose="02020603050405020304" pitchFamily="18" charset="0"/>
              </a:rPr>
              <a:t>dans tous les cas commencez par ces phrases :</a:t>
            </a: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je soussigné (votre nom) ;</a:t>
            </a:r>
            <a:endParaRPr lang="fr-FR" sz="34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(votre titre dans la vie) </a:t>
            </a:r>
            <a:r>
              <a:rPr lang="fr-FR" sz="3400"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détenteur d’un permis (le type de permis) de conduire les navires à moteur ;</a:t>
            </a:r>
            <a:endParaRPr lang="fr-FR" sz="34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patron de la pilotine  (nom du bateau) ;</a:t>
            </a:r>
            <a:r>
              <a:rPr lang="fr-FR" sz="3400"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de type (type du bateau) ;</a:t>
            </a:r>
            <a:r>
              <a:rPr lang="fr-FR" sz="3400"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de jauge brute de …… tonneaux (celle inscrite sur le certificat du pavillon) </a:t>
            </a:r>
            <a:r>
              <a:rPr lang="fr-FR" sz="3400"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armé en ……catégories (au pilotage) ;</a:t>
            </a:r>
            <a:r>
              <a:rPr lang="fr-FR" sz="3400" cap="none" dirty="0">
                <a:effectLst/>
                <a:latin typeface="Bell MT" panose="02020503060305020303"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immatriculé à …… (nom du port d’attache) ;</a:t>
            </a:r>
            <a:endParaRPr lang="fr-FR" sz="34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sous le numéro ………………</a:t>
            </a:r>
            <a:endParaRPr lang="fr-FR" sz="3400" cap="none" dirty="0">
              <a:effectLst/>
              <a:latin typeface="Bell MT" panose="02020503060305020303"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et appartenant au </a:t>
            </a:r>
            <a:r>
              <a:rPr lang="fr-FR" sz="3400" i="1" cap="none" dirty="0">
                <a:solidFill>
                  <a:srgbClr val="FFFF00"/>
                </a:solidFill>
                <a:effectLst/>
                <a:latin typeface="Bell MT" panose="02020503060305020303" pitchFamily="18" charset="0"/>
                <a:ea typeface="Calibri" panose="020F0502020204030204" pitchFamily="34" charset="0"/>
                <a:cs typeface="Times New Roman" panose="02020603050405020304" pitchFamily="18" charset="0"/>
              </a:rPr>
              <a:t>port autonome  de  Cotonou et dont le siège est à Cotonou </a:t>
            </a:r>
            <a:r>
              <a:rPr lang="fr-FR" sz="3400" i="1" cap="none" dirty="0">
                <a:effectLst/>
                <a:latin typeface="Bell MT" panose="02020503060305020303" pitchFamily="18" charset="0"/>
                <a:ea typeface="Calibri" panose="020F0502020204030204" pitchFamily="34" charset="0"/>
                <a:cs typeface="Times New Roman" panose="02020603050405020304" pitchFamily="18" charset="0"/>
              </a:rPr>
              <a:t>;</a:t>
            </a:r>
            <a:endParaRPr lang="fr-FR" sz="3400" cap="none" dirty="0">
              <a:effectLst/>
              <a:latin typeface="Bell MT" panose="02020503060305020303" pitchFamily="18"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539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4BA403-B537-A3EA-6683-FEE7C44571FD}"/>
              </a:ext>
            </a:extLst>
          </p:cNvPr>
          <p:cNvSpPr>
            <a:spLocks noGrp="1"/>
          </p:cNvSpPr>
          <p:nvPr>
            <p:ph sz="quarter" idx="13"/>
          </p:nvPr>
        </p:nvSpPr>
        <p:spPr>
          <a:xfrm>
            <a:off x="913774" y="812800"/>
            <a:ext cx="10363826" cy="4842933"/>
          </a:xfrm>
        </p:spPr>
        <p:txBody>
          <a:bodyPr>
            <a:normAutofit/>
          </a:bodyPr>
          <a:lstStyle/>
          <a:p>
            <a:pPr marL="342900" lvl="0" indent="-342900" algn="just">
              <a:lnSpc>
                <a:spcPct val="115000"/>
              </a:lnSpc>
              <a:buFont typeface="Symbol" panose="05050102010706020507" pitchFamily="18" charset="2"/>
              <a:buChar char=""/>
            </a:pPr>
            <a:r>
              <a:rPr lang="fr-FR" sz="3000" i="1" cap="none" dirty="0">
                <a:effectLst/>
                <a:latin typeface="Bell MT" panose="02020503060305020303" pitchFamily="18" charset="0"/>
                <a:ea typeface="Calibri" panose="020F0502020204030204" pitchFamily="34" charset="0"/>
                <a:cs typeface="Times New Roman" panose="02020603050405020304" pitchFamily="18" charset="0"/>
              </a:rPr>
              <a:t>atteste les faits suivants :</a:t>
            </a:r>
            <a:endParaRPr lang="fr-FR" sz="3000" cap="none" dirty="0">
              <a:effectLst/>
              <a:latin typeface="Bell MT" panose="02020503060305020303" pitchFamily="18" charset="0"/>
              <a:ea typeface="Calibri" panose="020F0502020204030204" pitchFamily="34" charset="0"/>
              <a:cs typeface="Times New Roman" panose="02020603050405020304" pitchFamily="18" charset="0"/>
            </a:endParaRPr>
          </a:p>
          <a:p>
            <a:pPr lvl="1" algn="just">
              <a:lnSpc>
                <a:spcPct val="115000"/>
              </a:lnSpc>
              <a:buFont typeface="Wingdings" panose="05000000000000000000" pitchFamily="2" charset="2"/>
              <a:buChar char="ü"/>
            </a:pPr>
            <a:r>
              <a:rPr lang="fr-FR" sz="2500" i="1" dirty="0">
                <a:effectLst/>
                <a:latin typeface="Bell MT" panose="02020503060305020303" pitchFamily="18" charset="0"/>
                <a:ea typeface="Calibri" panose="020F0502020204030204" pitchFamily="34" charset="0"/>
                <a:cs typeface="Times New Roman" panose="02020603050405020304" pitchFamily="18" charset="0"/>
              </a:rPr>
              <a:t>j’ai appareillé de (port)</a:t>
            </a:r>
            <a:r>
              <a:rPr lang="fr-FR" sz="2500" dirty="0">
                <a:effectLst/>
                <a:latin typeface="Bell MT" panose="02020503060305020303" pitchFamily="18" charset="0"/>
                <a:ea typeface="Calibri" panose="020F0502020204030204" pitchFamily="34" charset="0"/>
                <a:cs typeface="Times New Roman" panose="02020603050405020304" pitchFamily="18" charset="0"/>
              </a:rPr>
              <a:t> </a:t>
            </a:r>
          </a:p>
          <a:p>
            <a:pPr lvl="1" algn="just">
              <a:lnSpc>
                <a:spcPct val="115000"/>
              </a:lnSpc>
              <a:buFont typeface="Wingdings" panose="05000000000000000000" pitchFamily="2" charset="2"/>
              <a:buChar char="ü"/>
            </a:pPr>
            <a:r>
              <a:rPr lang="fr-FR" sz="2500" i="1" dirty="0">
                <a:effectLst/>
                <a:latin typeface="Bell MT" panose="02020503060305020303" pitchFamily="18" charset="0"/>
                <a:ea typeface="Calibri" panose="020F0502020204030204" pitchFamily="34" charset="0"/>
                <a:cs typeface="Times New Roman" panose="02020603050405020304" pitchFamily="18" charset="0"/>
              </a:rPr>
              <a:t>la (date)</a:t>
            </a:r>
            <a:r>
              <a:rPr lang="fr-FR" sz="2500" dirty="0">
                <a:effectLst/>
                <a:latin typeface="Bell MT" panose="02020503060305020303" pitchFamily="18" charset="0"/>
                <a:ea typeface="Calibri" panose="020F0502020204030204" pitchFamily="34" charset="0"/>
                <a:cs typeface="Times New Roman" panose="02020603050405020304" pitchFamily="18" charset="0"/>
              </a:rPr>
              <a:t> </a:t>
            </a:r>
          </a:p>
          <a:p>
            <a:pPr lvl="1" algn="just">
              <a:lnSpc>
                <a:spcPct val="115000"/>
              </a:lnSpc>
              <a:buFont typeface="Wingdings" panose="05000000000000000000" pitchFamily="2" charset="2"/>
              <a:buChar char="ü"/>
            </a:pPr>
            <a:r>
              <a:rPr lang="fr-FR" sz="2500" i="1" dirty="0">
                <a:effectLst/>
                <a:latin typeface="Bell MT" panose="02020503060305020303" pitchFamily="18" charset="0"/>
                <a:ea typeface="Calibri" panose="020F0502020204030204" pitchFamily="34" charset="0"/>
                <a:cs typeface="Times New Roman" panose="02020603050405020304" pitchFamily="18" charset="0"/>
              </a:rPr>
              <a:t>avec un équipage de …… personnes</a:t>
            </a:r>
            <a:r>
              <a:rPr lang="fr-FR" sz="2500" dirty="0">
                <a:effectLst/>
                <a:latin typeface="Bell MT" panose="02020503060305020303" pitchFamily="18" charset="0"/>
                <a:ea typeface="Calibri" panose="020F0502020204030204" pitchFamily="34" charset="0"/>
                <a:cs typeface="Times New Roman" panose="02020603050405020304" pitchFamily="18" charset="0"/>
              </a:rPr>
              <a:t> </a:t>
            </a:r>
          </a:p>
          <a:p>
            <a:pPr lvl="1" algn="just">
              <a:lnSpc>
                <a:spcPct val="115000"/>
              </a:lnSpc>
              <a:buFont typeface="Wingdings" panose="05000000000000000000" pitchFamily="2" charset="2"/>
              <a:buChar char="ü"/>
            </a:pPr>
            <a:r>
              <a:rPr lang="fr-FR" sz="2500" i="1" dirty="0">
                <a:effectLst/>
                <a:latin typeface="Bell MT" panose="02020503060305020303" pitchFamily="18" charset="0"/>
                <a:ea typeface="Calibri" panose="020F0502020204030204" pitchFamily="34" charset="0"/>
                <a:cs typeface="Times New Roman" panose="02020603050405020304" pitchFamily="18" charset="0"/>
              </a:rPr>
              <a:t>le bateau en bon état de navigabilité</a:t>
            </a:r>
            <a:r>
              <a:rPr lang="fr-FR" sz="2500" dirty="0">
                <a:effectLst/>
                <a:latin typeface="Bell MT" panose="02020503060305020303" pitchFamily="18" charset="0"/>
                <a:ea typeface="Calibri" panose="020F0502020204030204" pitchFamily="34" charset="0"/>
                <a:cs typeface="Times New Roman" panose="02020603050405020304" pitchFamily="18" charset="0"/>
              </a:rPr>
              <a:t> </a:t>
            </a:r>
          </a:p>
          <a:p>
            <a:pPr lvl="1" algn="just">
              <a:lnSpc>
                <a:spcPct val="115000"/>
              </a:lnSpc>
              <a:buFont typeface="Wingdings" panose="05000000000000000000" pitchFamily="2" charset="2"/>
              <a:buChar char="ü"/>
            </a:pPr>
            <a:r>
              <a:rPr lang="fr-FR" sz="2500" i="1" dirty="0">
                <a:effectLst/>
                <a:latin typeface="Bell MT" panose="02020503060305020303" pitchFamily="18" charset="0"/>
                <a:ea typeface="Calibri" panose="020F0502020204030204" pitchFamily="34" charset="0"/>
                <a:cs typeface="Times New Roman" panose="02020603050405020304" pitchFamily="18" charset="0"/>
              </a:rPr>
              <a:t>pour me rendre à……</a:t>
            </a:r>
            <a:endParaRPr lang="fr-FR" sz="2500" dirty="0">
              <a:effectLst/>
              <a:latin typeface="Bell MT" panose="02020503060305020303" pitchFamily="18" charset="0"/>
              <a:ea typeface="Calibri" panose="020F0502020204030204" pitchFamily="34" charset="0"/>
              <a:cs typeface="Times New Roman" panose="02020603050405020304" pitchFamily="18" charset="0"/>
            </a:endParaRPr>
          </a:p>
          <a:p>
            <a:pPr lvl="1" algn="just">
              <a:lnSpc>
                <a:spcPct val="115000"/>
              </a:lnSpc>
              <a:buFont typeface="Wingdings" panose="05000000000000000000" pitchFamily="2" charset="2"/>
              <a:buChar char="ü"/>
            </a:pPr>
            <a:r>
              <a:rPr lang="fr-FR" sz="2500" i="1" dirty="0">
                <a:effectLst/>
                <a:latin typeface="Bell MT" panose="02020503060305020303" pitchFamily="18" charset="0"/>
                <a:ea typeface="Calibri" panose="020F0502020204030204" pitchFamily="34" charset="0"/>
                <a:cs typeface="Times New Roman" panose="02020603050405020304" pitchFamily="18" charset="0"/>
              </a:rPr>
              <a:t>ou pour effectuer la régate etc.…</a:t>
            </a:r>
            <a:endParaRPr lang="fr-FR" sz="2500" dirty="0">
              <a:effectLst/>
              <a:latin typeface="Bell MT" panose="02020503060305020303" pitchFamily="18" charset="0"/>
              <a:ea typeface="Calibri" panose="020F0502020204030204" pitchFamily="34" charset="0"/>
              <a:cs typeface="Times New Roman" panose="02020603050405020304" pitchFamily="18" charset="0"/>
            </a:endParaRPr>
          </a:p>
          <a:p>
            <a:pPr algn="just">
              <a:lnSpc>
                <a:spcPct val="115000"/>
              </a:lnSpc>
            </a:pPr>
            <a:r>
              <a:rPr lang="fr-FR" sz="3000" cap="none" dirty="0">
                <a:effectLst/>
                <a:latin typeface="Bell MT" panose="02020503060305020303" pitchFamily="18" charset="0"/>
                <a:ea typeface="Calibri" panose="020F0502020204030204" pitchFamily="34" charset="0"/>
                <a:cs typeface="Times New Roman" panose="02020603050405020304" pitchFamily="18" charset="0"/>
              </a:rPr>
              <a:t>cette première partie situe le bateau et le patron.</a:t>
            </a:r>
          </a:p>
          <a:p>
            <a:endParaRPr lang="fr-FR" dirty="0"/>
          </a:p>
        </p:txBody>
      </p:sp>
    </p:spTree>
    <p:extLst>
      <p:ext uri="{BB962C8B-B14F-4D97-AF65-F5344CB8AC3E}">
        <p14:creationId xmlns:p14="http://schemas.microsoft.com/office/powerpoint/2010/main" val="252047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ECA00-9E11-263B-5676-F2B8278FAE04}"/>
              </a:ext>
            </a:extLst>
          </p:cNvPr>
          <p:cNvSpPr>
            <a:spLocks noGrp="1"/>
          </p:cNvSpPr>
          <p:nvPr>
            <p:ph type="title"/>
          </p:nvPr>
        </p:nvSpPr>
        <p:spPr>
          <a:xfrm>
            <a:off x="913775" y="618518"/>
            <a:ext cx="10364451" cy="566816"/>
          </a:xfrm>
        </p:spPr>
        <p:txBody>
          <a:bodyPr>
            <a:normAutofit fontScale="90000"/>
          </a:bodyPr>
          <a:lstStyle/>
          <a:p>
            <a:pPr marL="742950" indent="-742950">
              <a:buFont typeface="+mj-lt"/>
              <a:buAutoNum type="arabicPeriod" startAt="2"/>
            </a:pPr>
            <a:r>
              <a:rPr lang="fr-FR" b="1" cap="none" dirty="0">
                <a:solidFill>
                  <a:schemeClr val="accent1">
                    <a:lumMod val="75000"/>
                  </a:schemeClr>
                </a:solidFill>
                <a:latin typeface="Calibri" panose="020F0502020204030204" pitchFamily="34" charset="0"/>
                <a:cs typeface="Times New Roman" panose="02020603050405020304" pitchFamily="18" charset="0"/>
              </a:rPr>
              <a:t>Développement (partie variable)</a:t>
            </a:r>
            <a:endParaRPr lang="fr-FR" cap="none" dirty="0"/>
          </a:p>
        </p:txBody>
      </p:sp>
      <p:sp>
        <p:nvSpPr>
          <p:cNvPr id="3" name="Espace réservé du contenu 2">
            <a:extLst>
              <a:ext uri="{FF2B5EF4-FFF2-40B4-BE49-F238E27FC236}">
                <a16:creationId xmlns:a16="http://schemas.microsoft.com/office/drawing/2014/main" id="{7C74A975-6D60-113E-B016-B9A7E75908DC}"/>
              </a:ext>
            </a:extLst>
          </p:cNvPr>
          <p:cNvSpPr>
            <a:spLocks noGrp="1"/>
          </p:cNvSpPr>
          <p:nvPr>
            <p:ph sz="quarter" idx="13"/>
          </p:nvPr>
        </p:nvSpPr>
        <p:spPr>
          <a:xfrm>
            <a:off x="148166" y="1185334"/>
            <a:ext cx="11895667" cy="5486400"/>
          </a:xfrm>
        </p:spPr>
        <p:txBody>
          <a:bodyPr>
            <a:normAutofit/>
          </a:bodyPr>
          <a:lstStyle/>
          <a:p>
            <a:r>
              <a:rPr lang="fr-FR" sz="2700" cap="none" dirty="0">
                <a:effectLst/>
                <a:latin typeface="Bell MT" panose="02020503060305020303" pitchFamily="18" charset="0"/>
                <a:ea typeface="Calibri" panose="020F0502020204030204" pitchFamily="34" charset="0"/>
                <a:cs typeface="Times New Roman" panose="02020603050405020304" pitchFamily="18" charset="0"/>
              </a:rPr>
              <a:t>il est présenté </a:t>
            </a:r>
            <a:r>
              <a:rPr lang="fr-FR" sz="2700" b="1" cap="none" dirty="0">
                <a:solidFill>
                  <a:srgbClr val="FF0000"/>
                </a:solidFill>
                <a:effectLst/>
                <a:latin typeface="Bell MT" panose="02020503060305020303" pitchFamily="18" charset="0"/>
                <a:ea typeface="Calibri" panose="020F0502020204030204" pitchFamily="34" charset="0"/>
                <a:cs typeface="Times New Roman" panose="02020603050405020304" pitchFamily="18" charset="0"/>
              </a:rPr>
              <a:t>chronologiquement</a:t>
            </a:r>
            <a:r>
              <a:rPr lang="fr-FR" sz="2700" cap="none" dirty="0">
                <a:effectLst/>
                <a:latin typeface="Bell MT" panose="02020503060305020303" pitchFamily="18" charset="0"/>
                <a:ea typeface="Calibri" panose="020F0502020204030204" pitchFamily="34" charset="0"/>
                <a:cs typeface="Times New Roman" panose="02020603050405020304" pitchFamily="18" charset="0"/>
              </a:rPr>
              <a:t> pour la mention des évènements, on n’entrera pas dans les détails. on ne donnera que les renseignements essentiels pour permettre aux experts de contrôler les routes empruntées et se faire une idée exacte des conditions générales du voyage. par contre, dès qu’on voudra signaler un incident ou un sinistre susceptible d’entrainer des conséquences juridiques, il faudra détailler dans son cadre naturel. il faut restituer l’ambiance.</a:t>
            </a:r>
          </a:p>
          <a:p>
            <a:pPr marL="0" indent="0">
              <a:buNone/>
            </a:pPr>
            <a:endParaRPr lang="fr-FR" sz="2700" cap="none" dirty="0">
              <a:effectLst/>
              <a:latin typeface="Bell MT" panose="02020503060305020303" pitchFamily="18" charset="0"/>
              <a:ea typeface="Calibri" panose="020F0502020204030204" pitchFamily="34" charset="0"/>
              <a:cs typeface="Times New Roman" panose="02020603050405020304" pitchFamily="18" charset="0"/>
            </a:endParaRPr>
          </a:p>
          <a:p>
            <a:r>
              <a:rPr lang="fr-FR" sz="2700" cap="none" dirty="0">
                <a:effectLst/>
                <a:latin typeface="Bell MT" panose="02020503060305020303" pitchFamily="18" charset="0"/>
                <a:ea typeface="Calibri" panose="020F0502020204030204" pitchFamily="34" charset="0"/>
              </a:rPr>
              <a:t>pour chaque fait important, il faut répondre aux trois questions : </a:t>
            </a:r>
            <a:r>
              <a:rPr lang="fr-FR" sz="2700" b="1" cap="none" dirty="0">
                <a:effectLst/>
                <a:latin typeface="Bell MT" panose="02020503060305020303" pitchFamily="18" charset="0"/>
                <a:ea typeface="Calibri" panose="020F0502020204030204" pitchFamily="34" charset="0"/>
              </a:rPr>
              <a:t>où, quand et comment ?</a:t>
            </a:r>
            <a:r>
              <a:rPr lang="fr-FR" sz="2700" cap="none" dirty="0">
                <a:effectLst/>
                <a:latin typeface="Bell MT" panose="02020503060305020303" pitchFamily="18" charset="0"/>
                <a:ea typeface="Calibri" panose="020F0502020204030204" pitchFamily="34" charset="0"/>
              </a:rPr>
              <a:t> le récit de l’évènement doit-être objectif. ensuite on rependra l’ordre chronologique du voyage jusqu’au port de destination</a:t>
            </a:r>
            <a:endParaRPr lang="fr-FR" sz="2700" cap="none" dirty="0">
              <a:latin typeface="Bell MT" panose="02020503060305020303" pitchFamily="18" charset="0"/>
            </a:endParaRPr>
          </a:p>
        </p:txBody>
      </p:sp>
    </p:spTree>
    <p:extLst>
      <p:ext uri="{BB962C8B-B14F-4D97-AF65-F5344CB8AC3E}">
        <p14:creationId xmlns:p14="http://schemas.microsoft.com/office/powerpoint/2010/main" val="270030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05E57-E483-0E78-7E58-29D2C67303EF}"/>
              </a:ext>
            </a:extLst>
          </p:cNvPr>
          <p:cNvSpPr>
            <a:spLocks noGrp="1"/>
          </p:cNvSpPr>
          <p:nvPr>
            <p:ph type="title"/>
          </p:nvPr>
        </p:nvSpPr>
        <p:spPr>
          <a:xfrm>
            <a:off x="820641" y="165775"/>
            <a:ext cx="10364451" cy="583750"/>
          </a:xfrm>
        </p:spPr>
        <p:txBody>
          <a:bodyPr>
            <a:normAutofit fontScale="90000"/>
          </a:bodyPr>
          <a:lstStyle/>
          <a:p>
            <a:pPr marL="742950" indent="-742950">
              <a:buFont typeface="+mj-lt"/>
              <a:buAutoNum type="alphaLcPeriod"/>
            </a:pPr>
            <a:r>
              <a:rPr lang="fr-FR" b="1" cap="none" dirty="0">
                <a:solidFill>
                  <a:schemeClr val="accent1">
                    <a:lumMod val="75000"/>
                  </a:schemeClr>
                </a:solidFill>
                <a:latin typeface="Calibri" panose="020F0502020204030204" pitchFamily="34" charset="0"/>
                <a:cs typeface="Times New Roman" panose="02020603050405020304" pitchFamily="18" charset="0"/>
              </a:rPr>
              <a:t>Réserves</a:t>
            </a:r>
            <a:endParaRPr lang="fr-FR" cap="none" dirty="0"/>
          </a:p>
        </p:txBody>
      </p:sp>
      <p:sp>
        <p:nvSpPr>
          <p:cNvPr id="3" name="Espace réservé du contenu 2">
            <a:extLst>
              <a:ext uri="{FF2B5EF4-FFF2-40B4-BE49-F238E27FC236}">
                <a16:creationId xmlns:a16="http://schemas.microsoft.com/office/drawing/2014/main" id="{F41410DA-9ED5-9035-28BF-4AD1B6D0477A}"/>
              </a:ext>
            </a:extLst>
          </p:cNvPr>
          <p:cNvSpPr>
            <a:spLocks noGrp="1"/>
          </p:cNvSpPr>
          <p:nvPr>
            <p:ph sz="quarter" idx="13"/>
          </p:nvPr>
        </p:nvSpPr>
        <p:spPr>
          <a:xfrm>
            <a:off x="237065" y="1333611"/>
            <a:ext cx="11785599" cy="2688055"/>
          </a:xfrm>
        </p:spPr>
        <p:txBody>
          <a:bodyPr>
            <a:normAutofit fontScale="77500" lnSpcReduction="20000"/>
          </a:bodyPr>
          <a:lstStyle/>
          <a:p>
            <a:pPr algn="just">
              <a:lnSpc>
                <a:spcPct val="115000"/>
              </a:lnSpc>
              <a:buNone/>
            </a:pPr>
            <a:r>
              <a:rPr lang="fr-FR" sz="3200" cap="none" dirty="0">
                <a:effectLst/>
                <a:latin typeface="Bell MT" panose="02020503060305020303" pitchFamily="18" charset="0"/>
                <a:ea typeface="Calibri" panose="020F0502020204030204" pitchFamily="34" charset="0"/>
                <a:cs typeface="Times New Roman" panose="02020603050405020304" pitchFamily="18" charset="0"/>
              </a:rPr>
              <a:t>Exemple : violents tangages- roulis accentués ayant été à l’origine d’entrée d’eau dans la cale.</a:t>
            </a:r>
          </a:p>
          <a:p>
            <a:pPr algn="just">
              <a:lnSpc>
                <a:spcPct val="115000"/>
              </a:lnSpc>
            </a:pPr>
            <a:r>
              <a:rPr lang="fr-FR" sz="3900" b="1" i="1" cap="none" dirty="0">
                <a:effectLst/>
                <a:latin typeface="Bell MT" panose="02020503060305020303" pitchFamily="18" charset="0"/>
                <a:ea typeface="Calibri" panose="020F0502020204030204" pitchFamily="34" charset="0"/>
                <a:cs typeface="Times New Roman" panose="02020603050405020304" pitchFamily="18" charset="0"/>
              </a:rPr>
              <a:t>« je fais d’ores et déjà toutes réserves pour la mouille qui sera constaté, cette mouille étant due à un évènement fortuit, à la forme de mer et non au mauvais état du navire ou des ouvertures mal condamnées. » </a:t>
            </a:r>
            <a:endParaRPr lang="fr-FR" sz="3900" b="1" cap="none" dirty="0">
              <a:effectLst/>
              <a:latin typeface="Bell MT" panose="02020503060305020303" pitchFamily="18" charset="0"/>
              <a:ea typeface="Calibri" panose="020F050202020403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B48F5590-90B8-E399-3B1A-18BA9F20DE03}"/>
              </a:ext>
            </a:extLst>
          </p:cNvPr>
          <p:cNvSpPr txBox="1">
            <a:spLocks/>
          </p:cNvSpPr>
          <p:nvPr/>
        </p:nvSpPr>
        <p:spPr>
          <a:xfrm>
            <a:off x="947640" y="749862"/>
            <a:ext cx="10364451" cy="58375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1"/>
            <a:r>
              <a:rPr lang="fr-FR" sz="2800" b="1" dirty="0">
                <a:solidFill>
                  <a:schemeClr val="accent1">
                    <a:lumMod val="75000"/>
                  </a:schemeClr>
                </a:solidFill>
                <a:latin typeface="Calibri" panose="020F0502020204030204" pitchFamily="34" charset="0"/>
                <a:cs typeface="Times New Roman" panose="02020603050405020304" pitchFamily="18" charset="0"/>
              </a:rPr>
              <a:t>a.1    R</a:t>
            </a:r>
            <a:r>
              <a:rPr lang="fr-FR" sz="2800" b="1" cap="none" dirty="0">
                <a:solidFill>
                  <a:schemeClr val="accent1">
                    <a:lumMod val="75000"/>
                  </a:schemeClr>
                </a:solidFill>
                <a:latin typeface="Calibri" panose="020F0502020204030204" pitchFamily="34" charset="0"/>
                <a:cs typeface="Times New Roman" panose="02020603050405020304" pitchFamily="18" charset="0"/>
              </a:rPr>
              <a:t>éserves partielles</a:t>
            </a:r>
            <a:endParaRPr lang="fr-FR" sz="2800" cap="none" dirty="0"/>
          </a:p>
        </p:txBody>
      </p:sp>
      <p:sp>
        <p:nvSpPr>
          <p:cNvPr id="5" name="Titre 1">
            <a:extLst>
              <a:ext uri="{FF2B5EF4-FFF2-40B4-BE49-F238E27FC236}">
                <a16:creationId xmlns:a16="http://schemas.microsoft.com/office/drawing/2014/main" id="{79C2A14C-3DD7-ADAB-6B2B-3631963E8CA3}"/>
              </a:ext>
            </a:extLst>
          </p:cNvPr>
          <p:cNvSpPr txBox="1">
            <a:spLocks/>
          </p:cNvSpPr>
          <p:nvPr/>
        </p:nvSpPr>
        <p:spPr>
          <a:xfrm>
            <a:off x="1100042" y="3875335"/>
            <a:ext cx="10431558" cy="56899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1"/>
            <a:r>
              <a:rPr lang="fr-FR" sz="2800" b="1" dirty="0">
                <a:solidFill>
                  <a:schemeClr val="accent1">
                    <a:lumMod val="75000"/>
                  </a:schemeClr>
                </a:solidFill>
                <a:latin typeface="Calibri" panose="020F0502020204030204" pitchFamily="34" charset="0"/>
                <a:cs typeface="Times New Roman" panose="02020603050405020304" pitchFamily="18" charset="0"/>
              </a:rPr>
              <a:t>a.2    R</a:t>
            </a:r>
            <a:r>
              <a:rPr lang="fr-FR" sz="2800" b="1" cap="none" dirty="0">
                <a:solidFill>
                  <a:schemeClr val="accent1">
                    <a:lumMod val="75000"/>
                  </a:schemeClr>
                </a:solidFill>
                <a:latin typeface="Calibri" panose="020F0502020204030204" pitchFamily="34" charset="0"/>
                <a:cs typeface="Times New Roman" panose="02020603050405020304" pitchFamily="18" charset="0"/>
              </a:rPr>
              <a:t>éserves générales</a:t>
            </a:r>
            <a:endParaRPr lang="fr-FR" sz="2800" cap="none" dirty="0"/>
          </a:p>
        </p:txBody>
      </p:sp>
      <p:sp>
        <p:nvSpPr>
          <p:cNvPr id="6" name="Espace réservé du contenu 2">
            <a:extLst>
              <a:ext uri="{FF2B5EF4-FFF2-40B4-BE49-F238E27FC236}">
                <a16:creationId xmlns:a16="http://schemas.microsoft.com/office/drawing/2014/main" id="{8E6504C8-603E-A57B-4682-06B006C0A964}"/>
              </a:ext>
            </a:extLst>
          </p:cNvPr>
          <p:cNvSpPr txBox="1">
            <a:spLocks/>
          </p:cNvSpPr>
          <p:nvPr/>
        </p:nvSpPr>
        <p:spPr>
          <a:xfrm>
            <a:off x="110066" y="4444325"/>
            <a:ext cx="11912598" cy="257454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lnSpc>
                <a:spcPct val="115000"/>
              </a:lnSpc>
            </a:pPr>
            <a:r>
              <a:rPr lang="fr-FR" sz="3000" b="1" i="1" cap="none" dirty="0">
                <a:effectLst/>
                <a:latin typeface="Bell MT" panose="02020503060305020303" pitchFamily="18" charset="0"/>
                <a:ea typeface="Calibri" panose="020F0502020204030204" pitchFamily="34" charset="0"/>
                <a:cs typeface="Times New Roman" panose="02020603050405020304" pitchFamily="18" charset="0"/>
              </a:rPr>
              <a:t>« Etant donné le mauvais temps subit et les grandes fatigues éprouvées par le navire, je fais d’ores et déjà toutes réserves en ce qui concerne les avaries qui pourraient être constatées ultérieurement tant au navire qu’à la cargaison. »</a:t>
            </a:r>
            <a:endParaRPr lang="fr-FR" sz="3000" b="1" cap="none" dirty="0">
              <a:effectLst/>
              <a:latin typeface="Bell MT" panose="02020503060305020303"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160209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FD4F14-50F4-D4CA-3F64-CA87B80DB702}"/>
              </a:ext>
            </a:extLst>
          </p:cNvPr>
          <p:cNvSpPr>
            <a:spLocks noGrp="1"/>
          </p:cNvSpPr>
          <p:nvPr>
            <p:ph sz="quarter" idx="13"/>
          </p:nvPr>
        </p:nvSpPr>
        <p:spPr>
          <a:xfrm>
            <a:off x="642841" y="1647425"/>
            <a:ext cx="10363826" cy="3424107"/>
          </a:xfrm>
        </p:spPr>
        <p:txBody>
          <a:bodyPr>
            <a:normAutofit/>
          </a:bodyPr>
          <a:lstStyle/>
          <a:p>
            <a:pPr>
              <a:buNone/>
            </a:pPr>
            <a:r>
              <a:rPr lang="fr-FR" sz="3000" b="1" i="1" cap="none" dirty="0">
                <a:effectLst/>
                <a:latin typeface="Bell MT" panose="02020503060305020303" pitchFamily="18" charset="0"/>
                <a:ea typeface="Calibri" panose="020F0502020204030204" pitchFamily="34" charset="0"/>
              </a:rPr>
              <a:t>je proteste contre le capitaine du navire m/v lion qui « </a:t>
            </a:r>
            <a:r>
              <a:rPr lang="fr-FR" sz="3000" b="1" i="1" cap="none" dirty="0">
                <a:solidFill>
                  <a:schemeClr val="bg2">
                    <a:lumMod val="75000"/>
                  </a:schemeClr>
                </a:solidFill>
                <a:effectLst/>
                <a:latin typeface="Bell MT" panose="02020503060305020303" pitchFamily="18" charset="0"/>
                <a:ea typeface="Calibri" panose="020F0502020204030204" pitchFamily="34" charset="0"/>
              </a:rPr>
              <a:t>ce rappeler les faits de l’autre navire… </a:t>
            </a:r>
            <a:r>
              <a:rPr lang="fr-FR" sz="3000" b="1" i="1" cap="none" dirty="0">
                <a:effectLst/>
                <a:latin typeface="Bell MT" panose="02020503060305020303" pitchFamily="18" charset="0"/>
                <a:ea typeface="Calibri" panose="020F0502020204030204" pitchFamily="34" charset="0"/>
              </a:rPr>
              <a:t>»,  et  je fais les plus expresses réserves pour sauvegarder mes intérêts et ceux de qui de droit dans le règlement de toutes avaries que l’on constatera tant au navire qu’à la cargaison</a:t>
            </a:r>
            <a:endParaRPr lang="fr-FR" sz="3000" b="1" cap="none" dirty="0">
              <a:latin typeface="Bell MT" panose="02020503060305020303" pitchFamily="18" charset="0"/>
            </a:endParaRPr>
          </a:p>
        </p:txBody>
      </p:sp>
      <p:sp>
        <p:nvSpPr>
          <p:cNvPr id="4" name="Titre 1">
            <a:extLst>
              <a:ext uri="{FF2B5EF4-FFF2-40B4-BE49-F238E27FC236}">
                <a16:creationId xmlns:a16="http://schemas.microsoft.com/office/drawing/2014/main" id="{97BFBA7D-96CB-8438-D1D4-19FC9C58F071}"/>
              </a:ext>
            </a:extLst>
          </p:cNvPr>
          <p:cNvSpPr txBox="1">
            <a:spLocks/>
          </p:cNvSpPr>
          <p:nvPr/>
        </p:nvSpPr>
        <p:spPr>
          <a:xfrm>
            <a:off x="608975" y="895068"/>
            <a:ext cx="10431558" cy="56899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lvl="1"/>
            <a:r>
              <a:rPr lang="fr-FR" sz="2800" b="1" dirty="0">
                <a:solidFill>
                  <a:schemeClr val="accent1">
                    <a:lumMod val="75000"/>
                  </a:schemeClr>
                </a:solidFill>
                <a:latin typeface="Calibri" panose="020F0502020204030204" pitchFamily="34" charset="0"/>
                <a:cs typeface="Times New Roman" panose="02020603050405020304" pitchFamily="18" charset="0"/>
              </a:rPr>
              <a:t>a.2    Protestation</a:t>
            </a:r>
            <a:endParaRPr lang="fr-FR" sz="2800" b="1" cap="none" dirty="0"/>
          </a:p>
        </p:txBody>
      </p:sp>
    </p:spTree>
    <p:extLst>
      <p:ext uri="{BB962C8B-B14F-4D97-AF65-F5344CB8AC3E}">
        <p14:creationId xmlns:p14="http://schemas.microsoft.com/office/powerpoint/2010/main" val="638005852"/>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TM04033925[[fn=Ronds dans l’eau]]</Template>
  <TotalTime>692</TotalTime>
  <Words>2276</Words>
  <Application>Microsoft Office PowerPoint</Application>
  <PresentationFormat>Grand écran</PresentationFormat>
  <Paragraphs>138</Paragraphs>
  <Slides>26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Algerian</vt:lpstr>
      <vt:lpstr>Arial</vt:lpstr>
      <vt:lpstr>Bell MT</vt:lpstr>
      <vt:lpstr>Calibri</vt:lpstr>
      <vt:lpstr>Symbol</vt:lpstr>
      <vt:lpstr>Times New Roman</vt:lpstr>
      <vt:lpstr>Tw Cen MT</vt:lpstr>
      <vt:lpstr>Wingdings</vt:lpstr>
      <vt:lpstr>Ronds dans l’eau</vt:lpstr>
      <vt:lpstr>RAPPORT DE MER</vt:lpstr>
      <vt:lpstr>introduction</vt:lpstr>
      <vt:lpstr>IMPORTANCE DU RAPPORT DE MER </vt:lpstr>
      <vt:lpstr>Forme du rapport de mer</vt:lpstr>
      <vt:lpstr>Introduction (partie invariable)</vt:lpstr>
      <vt:lpstr>Présentation PowerPoint</vt:lpstr>
      <vt:lpstr>Développement (partie variable)</vt:lpstr>
      <vt:lpstr>Réserves</vt:lpstr>
      <vt:lpstr>Présentation PowerPoint</vt:lpstr>
      <vt:lpstr>Cas d’ECHOUEMENT</vt:lpstr>
      <vt:lpstr>Avant l’évènement de mer (le pourquoi malgré ?) </vt:lpstr>
      <vt:lpstr>Pendant évènement de mer (le comment ?)</vt:lpstr>
      <vt:lpstr>Après l’évènement de mer (le pourquoi ?) </vt:lpstr>
      <vt:lpstr>Présentation PowerPoint</vt:lpstr>
      <vt:lpstr>Avant l’évènement de mer (le pourquoi malgré ?) </vt:lpstr>
      <vt:lpstr>Pendant évènement de mer (le comment ?)</vt:lpstr>
      <vt:lpstr>Après l’évènement de mer (le pourquoi ?) </vt:lpstr>
      <vt:lpstr>Présentation PowerPoint</vt:lpstr>
      <vt:lpstr>Avant l’évènement de mer (le pourquoi malgré ?) </vt:lpstr>
      <vt:lpstr>Pendant évènement de mer (le comment ?)</vt:lpstr>
      <vt:lpstr>Pendant évènement de mer (le comment ?)</vt:lpstr>
      <vt:lpstr>Après l’évènement de mer (le pourquoi ?) </vt:lpstr>
      <vt:lpstr>Après l’évènement de mer (le pourquoi ?) </vt:lpstr>
      <vt:lpstr>conclusion (partie invariable)</vt:lpstr>
      <vt:lpstr>conclusion (partie invariable)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 bab</dc:creator>
  <cp:lastModifiedBy>val bab</cp:lastModifiedBy>
  <cp:revision>4</cp:revision>
  <dcterms:created xsi:type="dcterms:W3CDTF">2025-03-12T06:57:04Z</dcterms:created>
  <dcterms:modified xsi:type="dcterms:W3CDTF">2025-03-20T12:41:11Z</dcterms:modified>
</cp:coreProperties>
</file>