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816" r:id="rId3"/>
    <p:sldId id="817" r:id="rId4"/>
    <p:sldId id="818" r:id="rId5"/>
    <p:sldId id="819" r:id="rId6"/>
    <p:sldId id="820" r:id="rId7"/>
    <p:sldId id="821" r:id="rId8"/>
    <p:sldId id="822" r:id="rId9"/>
    <p:sldId id="823" r:id="rId10"/>
    <p:sldId id="824" r:id="rId11"/>
    <p:sldId id="825" r:id="rId12"/>
    <p:sldId id="826" r:id="rId13"/>
    <p:sldId id="827" r:id="rId14"/>
    <p:sldId id="828" r:id="rId15"/>
    <p:sldId id="829" r:id="rId16"/>
    <p:sldId id="830" r:id="rId17"/>
    <p:sldId id="831" r:id="rId18"/>
    <p:sldId id="832" r:id="rId19"/>
    <p:sldId id="833" r:id="rId20"/>
    <p:sldId id="834" r:id="rId21"/>
    <p:sldId id="835" r:id="rId22"/>
    <p:sldId id="836" r:id="rId23"/>
    <p:sldId id="837" r:id="rId24"/>
    <p:sldId id="838" r:id="rId25"/>
    <p:sldId id="810" r:id="rId26"/>
    <p:sldId id="812" r:id="rId27"/>
    <p:sldId id="813" r:id="rId28"/>
    <p:sldId id="814" r:id="rId29"/>
    <p:sldId id="815" r:id="rId30"/>
    <p:sldId id="811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65A79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47" autoAdjust="0"/>
    <p:restoredTop sz="94589" autoAdjust="0"/>
  </p:normalViewPr>
  <p:slideViewPr>
    <p:cSldViewPr>
      <p:cViewPr>
        <p:scale>
          <a:sx n="53" d="100"/>
          <a:sy n="53" d="100"/>
        </p:scale>
        <p:origin x="968" y="5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4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D2A32-B4D9-4870-A2AD-F19A9CE3EBC3}" type="datetimeFigureOut">
              <a:rPr lang="fr-FR" smtClean="0"/>
              <a:pPr/>
              <a:t>12/06/2025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D8D0-6918-4A3D-BC03-BE9BE373E9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3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4447-E6F1-4177-B444-6683348EFF93}" type="datetime1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5B4D-1E60-4C29-BEA6-A8DBA402F29D}" type="datetime1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AC17-664B-42C8-B5D3-A63EE6311C4C}" type="datetime1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A00E-C165-4A57-91CA-5A7D79114B59}" type="datetime1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4896-F6AF-4D9C-AE7F-D8BE9B387577}" type="datetime1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4ED7-CE40-4A1F-8AD3-57948C78A8A9}" type="datetime1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9291-02A5-45C9-9019-6B25A85789A0}" type="datetime1">
              <a:rPr lang="fr-FR" smtClean="0"/>
              <a:t>12/06/2025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6A8-F046-4A16-B7A3-C94648AADA5F}" type="datetime1">
              <a:rPr lang="fr-FR" smtClean="0"/>
              <a:t>12/06/2025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A8EE-B09A-47F9-894D-9302FA7B7FC1}" type="datetime1">
              <a:rPr lang="fr-FR" smtClean="0"/>
              <a:t>12/06/2025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BE76-956D-48EE-AE39-ED735C85FD84}" type="datetime1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9DA7-2A81-4A3B-A3D4-2837B464D693}" type="datetime1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B04E3-89C0-431A-A600-A1E78C5754C6}" type="datetime1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4431-0A65-4B64-BC17-D5D144436C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fr-FR" sz="4800" dirty="0">
                <a:solidFill>
                  <a:schemeClr val="tx1"/>
                </a:solidFill>
              </a:rPr>
              <a:t>TEST </a:t>
            </a:r>
          </a:p>
          <a:p>
            <a:r>
              <a:rPr lang="fr-FR" sz="4800" dirty="0">
                <a:solidFill>
                  <a:schemeClr val="tx1"/>
                </a:solidFill>
              </a:rPr>
              <a:t>REGLE DE BARRE – TENUE DE QUART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B2C13-8A42-C6F4-A7A0-947781ED9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F962C68-DEFD-6434-D26B-A5B47C66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681523-068F-D57C-A63E-74647AB0FA23}"/>
              </a:ext>
            </a:extLst>
          </p:cNvPr>
          <p:cNvSpPr txBox="1"/>
          <p:nvPr/>
        </p:nvSpPr>
        <p:spPr>
          <a:xfrm>
            <a:off x="0" y="1916832"/>
            <a:ext cx="9129133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Que signifie  ces 2 marques identiques et très proches l’une </a:t>
            </a:r>
          </a:p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de l’autre ?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spéciale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danger nouveau grave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 de chenal .</a:t>
            </a:r>
          </a:p>
          <a:p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C1EE9C-97BD-B584-DA96-011B5743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7935" t="31691" r="32896" b="44094"/>
          <a:stretch>
            <a:fillRect/>
          </a:stretch>
        </p:blipFill>
        <p:spPr bwMode="auto">
          <a:xfrm>
            <a:off x="6228184" y="2348880"/>
            <a:ext cx="1610521" cy="287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242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2223B-D19D-E3C2-4F1E-1D950DEAF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30229D-4218-EE2B-BE91-9C889086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6D93A65-4120-5838-D6EE-D26BDE0D6F87}"/>
              </a:ext>
            </a:extLst>
          </p:cNvPr>
          <p:cNvSpPr txBox="1"/>
          <p:nvPr/>
        </p:nvSpPr>
        <p:spPr>
          <a:xfrm>
            <a:off x="0" y="1916832"/>
            <a:ext cx="9129133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Les balises latérales zone B sont elles différentes des balises des balises de zone A    ?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Oui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non. </a:t>
            </a: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D7D3C46-0793-7A7D-A030-B5C5C8CCC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3073" t="38068" r="31260" b="40168"/>
          <a:stretch>
            <a:fillRect/>
          </a:stretch>
        </p:blipFill>
        <p:spPr bwMode="auto">
          <a:xfrm>
            <a:off x="4139952" y="2492896"/>
            <a:ext cx="31683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77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3E662-9A98-6DFD-E704-EAA8AF960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E14585A-FE92-3951-6686-86B1C3C7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EEF3C7-1110-916B-4F09-579D389362CD}"/>
              </a:ext>
            </a:extLst>
          </p:cNvPr>
          <p:cNvSpPr txBox="1"/>
          <p:nvPr/>
        </p:nvSpPr>
        <p:spPr>
          <a:xfrm>
            <a:off x="0" y="1916832"/>
            <a:ext cx="9129133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Que  signalent ces deux balises identiques ?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Zone de chalutage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Présence de câble sous marin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Danger nouveau grave. </a:t>
            </a: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DDC1FA-FE71-FEF8-3830-BFABEAF5C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3561" t="41300" r="31903" b="41300"/>
          <a:stretch>
            <a:fillRect/>
          </a:stretch>
        </p:blipFill>
        <p:spPr bwMode="auto">
          <a:xfrm>
            <a:off x="5220323" y="2593812"/>
            <a:ext cx="387593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07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0DA4D-7877-C3BF-1FA8-DA843D3F2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1FA6370-E5A1-98FF-D4D6-409795BC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CA424C-5179-4A99-5CAF-31411EB41124}"/>
              </a:ext>
            </a:extLst>
          </p:cNvPr>
          <p:cNvSpPr txBox="1"/>
          <p:nvPr/>
        </p:nvSpPr>
        <p:spPr>
          <a:xfrm>
            <a:off x="0" y="1916832"/>
            <a:ext cx="9129133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Vous faites route à l’EST vous voyez droit devant cette balise que faites vous ?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Je viens à tribord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Je viens à bâbord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Je viens indifféremment à tribord </a:t>
            </a:r>
          </a:p>
          <a:p>
            <a:pPr lvl="1"/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  et à bâbord  . </a:t>
            </a: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AAD54CC-921C-8214-98D2-42E6E36CB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3049" t="40550" r="30607" b="37514"/>
          <a:stretch>
            <a:fillRect/>
          </a:stretch>
        </p:blipFill>
        <p:spPr bwMode="auto">
          <a:xfrm>
            <a:off x="5424645" y="2549101"/>
            <a:ext cx="3704488" cy="350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1377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2324D-06A4-439F-4CD1-CB60CC5EE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B83EC27-96DE-FAA7-4B4F-76889656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941950-E6A1-43BF-B6C4-709975733731}"/>
              </a:ext>
            </a:extLst>
          </p:cNvPr>
          <p:cNvSpPr txBox="1"/>
          <p:nvPr/>
        </p:nvSpPr>
        <p:spPr>
          <a:xfrm>
            <a:off x="0" y="1916832"/>
            <a:ext cx="9129133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Vous faites route à l’EST vous voyez droit devant cette balise que faites vous ?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Je viens à tribord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Je viens à bâbord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Je viens indifféremment à tribord </a:t>
            </a:r>
          </a:p>
          <a:p>
            <a:pPr lvl="1"/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  et à bâbord  . </a:t>
            </a: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D2F368E-5C32-E6BD-1892-7E043877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2834" t="42012" r="31383" b="37606"/>
          <a:stretch>
            <a:fillRect/>
          </a:stretch>
        </p:blipFill>
        <p:spPr bwMode="auto">
          <a:xfrm>
            <a:off x="5142022" y="2636912"/>
            <a:ext cx="3969434" cy="343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2706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52F55-9337-DE17-33C3-DE9BD0C97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6F5C4F7-7292-486F-81F8-D0026130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AEE503-AAD8-EA8C-5D93-7901FF4C323A}"/>
              </a:ext>
            </a:extLst>
          </p:cNvPr>
          <p:cNvSpPr txBox="1"/>
          <p:nvPr/>
        </p:nvSpPr>
        <p:spPr>
          <a:xfrm>
            <a:off x="0" y="1412776"/>
            <a:ext cx="9129133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De nuit, vous voyez : 1 feu de mât blanc et 1 feu vert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C’est un voilier faisant route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C’est un bateau à moteur de moins de 50m vu par tribord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C’est un bateau à moteur de plus de 50 m vu sur bâbord.</a:t>
            </a: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E4E1CB2-5F5D-42A5-E802-2520BEF17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57935"/>
            <a:ext cx="2565100" cy="25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0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36DD3-664F-2953-B14E-5BEF31D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D78A47F-72C3-2BDC-3E8B-662A0359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0E1493-054B-C345-86AC-85C0E9D6A3F3}"/>
              </a:ext>
            </a:extLst>
          </p:cNvPr>
          <p:cNvSpPr txBox="1"/>
          <p:nvPr/>
        </p:nvSpPr>
        <p:spPr>
          <a:xfrm>
            <a:off x="0" y="1412776"/>
            <a:ext cx="9129133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Le relèvement compas ou le gisement constant: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Ces navires font des routes parallèles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Ce sont des navires de plaisance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Ces navires font une route d’abordage.</a:t>
            </a: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D1FE20-E910-25BE-37AE-550126AA9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14" y="3405650"/>
            <a:ext cx="3543795" cy="240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01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86CE0-6BA0-0B5B-1783-B578B04AD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AFE9CF-1FCB-083A-E210-2133B0C0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5EA405-E1AB-6B5A-CF2E-7AD3628775A7}"/>
              </a:ext>
            </a:extLst>
          </p:cNvPr>
          <p:cNvSpPr txBox="1"/>
          <p:nvPr/>
        </p:nvSpPr>
        <p:spPr>
          <a:xfrm>
            <a:off x="0" y="1412776"/>
            <a:ext cx="9129133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De nuit, vous voyez 2 feux de mât blancs et  1 feu rouge :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c’est un bateau de pêche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C’est un bateau à moteur de moins de 50m vu par tribord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C’est un bateau à moteur de plus de 50 m vu sur bâbord.</a:t>
            </a: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B2423F-D256-A488-6990-577F8EE2E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09349"/>
            <a:ext cx="311427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C8FF6-51AD-D688-0BFD-8389D9DD1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D1BB3CC-DF6A-69DA-FB61-C9CAAE50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C033F38-1A5D-62CC-08CF-7491D422D316}"/>
              </a:ext>
            </a:extLst>
          </p:cNvPr>
          <p:cNvSpPr txBox="1"/>
          <p:nvPr/>
        </p:nvSpPr>
        <p:spPr>
          <a:xfrm>
            <a:off x="30762" y="575082"/>
            <a:ext cx="9129133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A l’entrée d’un port de commerce, vous rencontrez ce signal,</a:t>
            </a:r>
          </a:p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que faites vous ?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Vous attendez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Vous entrez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Vous entrez, en dehors du chenal.</a:t>
            </a: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80A5E1-45B6-F31E-46A2-72CC20287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2870" t="40142" r="31610" b="37400"/>
          <a:stretch>
            <a:fillRect/>
          </a:stretch>
        </p:blipFill>
        <p:spPr bwMode="auto">
          <a:xfrm>
            <a:off x="2843808" y="3241497"/>
            <a:ext cx="4456464" cy="29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184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63A82-03BF-AF70-2780-12F26B390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F7BF357-9CF1-C51E-E69E-04FF6E22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A447384-F242-F81B-27CE-DB2D3E4A5B15}"/>
              </a:ext>
            </a:extLst>
          </p:cNvPr>
          <p:cNvSpPr txBox="1"/>
          <p:nvPr/>
        </p:nvSpPr>
        <p:spPr>
          <a:xfrm>
            <a:off x="30762" y="575082"/>
            <a:ext cx="9129133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A l’entrée d’un port de commerce, vous rencontrez ce signal,</a:t>
            </a:r>
          </a:p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que faites vous ?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Vous attendez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Vous entrez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Vous entrez, en dehors du chenal.</a:t>
            </a: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3612DA9-37FE-68F0-BDA8-BB2D36607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2788" t="40399" r="31197" b="42877"/>
          <a:stretch>
            <a:fillRect/>
          </a:stretch>
        </p:blipFill>
        <p:spPr bwMode="auto">
          <a:xfrm>
            <a:off x="2339752" y="3068960"/>
            <a:ext cx="5328592" cy="313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083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35AF3-3A66-EFF9-BFEF-A4A786CF3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F3688F8-8B15-B32C-3EF2-75447551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6095E96-88FE-7C3C-0BA3-A3788922158C}"/>
              </a:ext>
            </a:extLst>
          </p:cNvPr>
          <p:cNvSpPr txBox="1"/>
          <p:nvPr/>
        </p:nvSpPr>
        <p:spPr>
          <a:xfrm>
            <a:off x="0" y="1916832"/>
            <a:ext cx="9129133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Le terme « sens conventionnel » signifie  :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Le sens suivi par le bateau qui rentre au port 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Le sens suivi par le bateau qui sort au port 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La route suivie par un bateau bien sous tout port.</a:t>
            </a:r>
          </a:p>
          <a:p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71308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14A8E-72BD-DFDB-873F-CFCAA764E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C1A2B7B-72E2-038B-3B18-5A6DDEA4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ABE845-11B4-F30F-BD53-78397F9850D2}"/>
              </a:ext>
            </a:extLst>
          </p:cNvPr>
          <p:cNvSpPr txBox="1"/>
          <p:nvPr/>
        </p:nvSpPr>
        <p:spPr>
          <a:xfrm>
            <a:off x="30762" y="575082"/>
            <a:ext cx="9129133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De nuit vous voyez un feu blanc surmontant un feu </a:t>
            </a:r>
            <a:r>
              <a:rPr lang="fr-FR" sz="2400" b="1" dirty="0" err="1">
                <a:solidFill>
                  <a:schemeClr val="tx2">
                    <a:lumMod val="75000"/>
                  </a:schemeClr>
                </a:solidFill>
              </a:rPr>
              <a:t>feu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rouge en mâture et feu vert ?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Vous attendez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Vous entrez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Vous entrez, en dehors du chenal.</a:t>
            </a: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EE91E5-78B4-5726-65F1-4B4E0AFED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70" y="2359788"/>
            <a:ext cx="3652790" cy="38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08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C27FD-9913-F0C1-C817-1BD5E6340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40E18C6-392E-C501-CA8F-9C8CBAF9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EC28CB-2475-587C-ED5C-6942AB1EB646}"/>
              </a:ext>
            </a:extLst>
          </p:cNvPr>
          <p:cNvSpPr txBox="1"/>
          <p:nvPr/>
        </p:nvSpPr>
        <p:spPr>
          <a:xfrm>
            <a:off x="30762" y="575082"/>
            <a:ext cx="9129133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De nuit vous voyez sur votre bâbord avant un feu fixe vert isolé à relèvement constant ?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Je conserve mon cap et ma vitesse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J’émet quelques signaux lumineux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Je manœuvre.</a:t>
            </a: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CD073E-9672-F1D9-2DB9-63B4E72C4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14" y="2433581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61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5B074-BA14-DC77-3EB3-BA9F852F1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29A3E8E-3317-06FE-BCF2-5964DF06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5D6B42-F8E5-5A29-C098-B92DC923C216}"/>
              </a:ext>
            </a:extLst>
          </p:cNvPr>
          <p:cNvSpPr txBox="1"/>
          <p:nvPr/>
        </p:nvSpPr>
        <p:spPr>
          <a:xfrm>
            <a:off x="30762" y="575082"/>
            <a:ext cx="9129133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De nuit vous voyez vous voyez é feux rouges en mâture plus 1 feu </a:t>
            </a:r>
          </a:p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vert :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C’est un navire handicapé par son tirant d’eau vu par bâbord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C’est un navire non maître sa manœuvre  vu par tribord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C’est un bateau pilote vu par bâbord. </a:t>
            </a: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0D5244-4348-596D-1221-9BEBADAA2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88" y="2708919"/>
            <a:ext cx="3149850" cy="34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4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92404-3A1E-CC66-4DB7-92DAE8501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DAEAA40-388F-2BA3-8CEA-3DFF330B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CFD5E1-2EC2-57A8-ADA1-C99A7BF82314}"/>
              </a:ext>
            </a:extLst>
          </p:cNvPr>
          <p:cNvSpPr txBox="1"/>
          <p:nvPr/>
        </p:nvSpPr>
        <p:spPr>
          <a:xfrm>
            <a:off x="30762" y="575082"/>
            <a:ext cx="9129133" cy="4893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Dans la brume vous entendez ce signal: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Navire de pêche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Navire non maître sa manœuvre 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Navire pilote sans erre. </a:t>
            </a: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C26F53-1438-C217-9871-B36D52DE1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29" y="836712"/>
            <a:ext cx="3775142" cy="404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29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59F85-973C-17D2-73BC-164E32CEE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2BCF891-3160-3862-7706-900DDA04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80D76C-7DFD-F1AD-6BE7-72E8B3582177}"/>
              </a:ext>
            </a:extLst>
          </p:cNvPr>
          <p:cNvSpPr txBox="1"/>
          <p:nvPr/>
        </p:nvSpPr>
        <p:spPr>
          <a:xfrm>
            <a:off x="30762" y="575082"/>
            <a:ext cx="9129133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Lorsque deux navires à moteur font des routes  qui se croisent, lequel doit s’écarter de la route de l’autre s’il y a un risque d’abordage  ?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Navire de pêche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Navire non maître sa manœuvre 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Navire pilote sans erre. </a:t>
            </a: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7C74CC-166A-D9F4-9E37-A75C2D1CA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82" y="2924943"/>
            <a:ext cx="5514387" cy="291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82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06D9B-72F1-B960-6B1F-9A14E66B2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B6E1C59-CA88-2EAE-5240-E68930DE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285472-6BB8-F766-EFB7-843A1688DEE0}"/>
              </a:ext>
            </a:extLst>
          </p:cNvPr>
          <p:cNvSpPr txBox="1"/>
          <p:nvPr/>
        </p:nvSpPr>
        <p:spPr>
          <a:xfrm>
            <a:off x="0" y="1859340"/>
            <a:ext cx="9036496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l'importance de la tenue de quart à la passerelle est cruciale pour la sécurité et la navigation efficaces du navire.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Vrai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1564852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8E40B-C984-5845-A972-25A5F6B4B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36F7919-BF8C-AFDB-7968-F69C0349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D0CF26-094A-1DA3-8952-CF9380040444}"/>
              </a:ext>
            </a:extLst>
          </p:cNvPr>
          <p:cNvSpPr txBox="1"/>
          <p:nvPr/>
        </p:nvSpPr>
        <p:spPr>
          <a:xfrm>
            <a:off x="0" y="1916832"/>
            <a:ext cx="9129133" cy="2736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L’un des  responsabilités de l’officier de quart est  maintenance des équipements de navigation.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Vrai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faux</a:t>
            </a:r>
          </a:p>
          <a:p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3213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E47FB-9EED-0E88-D78B-1DA331A64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62A5CD5-BB07-A207-63D4-07CB7F8B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F7CC94-9902-DB64-AA5E-BDF6C49C917D}"/>
              </a:ext>
            </a:extLst>
          </p:cNvPr>
          <p:cNvSpPr txBox="1"/>
          <p:nvPr/>
        </p:nvSpPr>
        <p:spPr>
          <a:xfrm>
            <a:off x="0" y="1916832"/>
            <a:ext cx="9129133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La veille à la passerelle se fait de manière : auditive, électronique et visuelle.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Vrai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faux</a:t>
            </a:r>
          </a:p>
          <a:p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93110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BBB4B-F342-C55E-915A-806B1ABD8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2325A2-D965-9CF5-23F5-96455773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885144-5DD7-6EF2-3E1F-3546A5F24762}"/>
              </a:ext>
            </a:extLst>
          </p:cNvPr>
          <p:cNvSpPr txBox="1"/>
          <p:nvPr/>
        </p:nvSpPr>
        <p:spPr>
          <a:xfrm>
            <a:off x="0" y="1916832"/>
            <a:ext cx="912913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L’objectif de la veille est de protéger le propriétaire du navire.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Vrai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faux</a:t>
            </a:r>
          </a:p>
          <a:p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0208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942DF-E180-A9B9-6B7F-6C42F4528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85913C9-FF3E-45E3-A27F-F643AC12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4CA201-58D1-D82D-A223-77AC1FB3E605}"/>
              </a:ext>
            </a:extLst>
          </p:cNvPr>
          <p:cNvSpPr txBox="1"/>
          <p:nvPr/>
        </p:nvSpPr>
        <p:spPr>
          <a:xfrm>
            <a:off x="0" y="1916832"/>
            <a:ext cx="9144000" cy="2304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COLREG (RIPAM) contient des règles pour prévenir la pollution en mer.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Vrai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faux</a:t>
            </a:r>
          </a:p>
          <a:p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964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A7D77-002C-BC29-A9F1-A1444608F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6098DE4-2887-6656-2EDB-206BB1A7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C792C1-D62D-97E1-51CD-75082626DF1F}"/>
              </a:ext>
            </a:extLst>
          </p:cNvPr>
          <p:cNvSpPr txBox="1"/>
          <p:nvPr/>
        </p:nvSpPr>
        <p:spPr>
          <a:xfrm>
            <a:off x="0" y="1916832"/>
            <a:ext cx="9129133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Que signifie  cette marque conique et verte ?</a:t>
            </a:r>
          </a:p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latérale bâbord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latérale tribord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d’eaux saines .</a:t>
            </a:r>
          </a:p>
          <a:p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6BCE4B5-2BC4-9947-758A-C8BCD4144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3015" t="31974" r="32056" b="39953"/>
          <a:stretch>
            <a:fillRect/>
          </a:stretch>
        </p:blipFill>
        <p:spPr bwMode="auto">
          <a:xfrm>
            <a:off x="7236296" y="1916832"/>
            <a:ext cx="1306240" cy="233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39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1321034-029C-947E-CAE2-23596A5B0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27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8BA67-CC96-24EE-2F07-7447DED16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D4A8784-7BDA-EFD8-0EBF-FE9E7361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1FA1AA1-4F77-57A8-840A-D91C3CD85FDD}"/>
              </a:ext>
            </a:extLst>
          </p:cNvPr>
          <p:cNvSpPr txBox="1"/>
          <p:nvPr/>
        </p:nvSpPr>
        <p:spPr>
          <a:xfrm>
            <a:off x="0" y="1916832"/>
            <a:ext cx="9129133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Que signifie  cette marque cylindrique et rouge ?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latérale bâbord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latérale tribord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d’eaux saines .</a:t>
            </a:r>
          </a:p>
          <a:p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5899A62-19B4-1F84-18BD-777528AC1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3370" t="31572" r="32231" b="40261"/>
          <a:stretch>
            <a:fillRect/>
          </a:stretch>
        </p:blipFill>
        <p:spPr bwMode="auto">
          <a:xfrm>
            <a:off x="7336804" y="1916832"/>
            <a:ext cx="149729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440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A5D11-FBEA-CA37-37FF-D6EC1DCD8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8C26A1E-A407-D480-96DE-4EF77654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34651E6-0467-7802-B574-123BA516B7BB}"/>
              </a:ext>
            </a:extLst>
          </p:cNvPr>
          <p:cNvSpPr txBox="1"/>
          <p:nvPr/>
        </p:nvSpPr>
        <p:spPr>
          <a:xfrm>
            <a:off x="0" y="1916832"/>
            <a:ext cx="9129133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Que signifie  cette marque bicolore à tête conique ?</a:t>
            </a:r>
          </a:p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latérale bâbord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 tribord de chenal préfère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 bâbord de chenal préfère .</a:t>
            </a:r>
          </a:p>
          <a:p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F2A50F-0F19-8793-DA69-1D8264801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2269" t="33902" r="33186" b="40983"/>
          <a:stretch>
            <a:fillRect/>
          </a:stretch>
        </p:blipFill>
        <p:spPr bwMode="auto">
          <a:xfrm>
            <a:off x="7740352" y="1916832"/>
            <a:ext cx="10259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571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36AE7-D650-F84D-8ADB-3B16C0021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0F7E04-9C82-DCA0-3778-3B7FB154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9861C93-5D4F-1C75-B495-41A640D7ACD0}"/>
              </a:ext>
            </a:extLst>
          </p:cNvPr>
          <p:cNvSpPr txBox="1"/>
          <p:nvPr/>
        </p:nvSpPr>
        <p:spPr>
          <a:xfrm>
            <a:off x="0" y="1916832"/>
            <a:ext cx="9129133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Que signifie  cette marque bicolore à tête cylindrique ?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latérale tribord 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 tribord de chenal préfère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 bâbord de chenal préfère .</a:t>
            </a:r>
          </a:p>
          <a:p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3F15DDB-AEDA-B17E-D5D2-67FC0914F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2007" t="35130" r="33350" b="40742"/>
          <a:stretch>
            <a:fillRect/>
          </a:stretch>
        </p:blipFill>
        <p:spPr bwMode="auto">
          <a:xfrm>
            <a:off x="7859808" y="1912393"/>
            <a:ext cx="103267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132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7289B-920D-C3EF-F146-DA48E7C90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D4EA512-4E79-CFA8-88D9-2142C707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A8EFBEA-173F-B1EA-CC9E-4A8C75134B38}"/>
              </a:ext>
            </a:extLst>
          </p:cNvPr>
          <p:cNvSpPr txBox="1"/>
          <p:nvPr/>
        </p:nvSpPr>
        <p:spPr>
          <a:xfrm>
            <a:off x="0" y="1916832"/>
            <a:ext cx="9129133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Que signifie  cette marque noire et rouge ?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d’eaux saines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de danger isolé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 de danger nouveaux .</a:t>
            </a:r>
          </a:p>
          <a:p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444E51-6BD4-1BC8-4509-B38FB983B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4822" t="32886" r="32191" b="40928"/>
          <a:stretch>
            <a:fillRect/>
          </a:stretch>
        </p:blipFill>
        <p:spPr bwMode="auto">
          <a:xfrm>
            <a:off x="7956376" y="1916832"/>
            <a:ext cx="956122" cy="274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58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C69EA-4981-FE92-52B2-6320DE1CF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3A5A783-CAAF-7315-4BB7-15F7BF38E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9E168F-AB22-BA7D-781A-C6D09A8EE9B2}"/>
              </a:ext>
            </a:extLst>
          </p:cNvPr>
          <p:cNvSpPr txBox="1"/>
          <p:nvPr/>
        </p:nvSpPr>
        <p:spPr>
          <a:xfrm>
            <a:off x="0" y="1916832"/>
            <a:ext cx="9129133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Que signifie  cette marque rouge et blanche ?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spéciale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latérale bâbord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 d’eaux saines .</a:t>
            </a:r>
          </a:p>
          <a:p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A518238-5999-CE39-4AD5-FFE7EB06C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3282" t="36155" r="31720" b="40355"/>
          <a:stretch>
            <a:fillRect/>
          </a:stretch>
        </p:blipFill>
        <p:spPr bwMode="auto">
          <a:xfrm>
            <a:off x="6144506" y="1916832"/>
            <a:ext cx="2984627" cy="262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0043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E557C-57D3-025E-0781-E863ED2C3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F0918A0-1B2A-BA91-5216-30DF4673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4431-0A65-4B64-BC17-D5D144436CC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7B8DB6-D886-F543-E11A-9B00D9916493}"/>
              </a:ext>
            </a:extLst>
          </p:cNvPr>
          <p:cNvSpPr txBox="1"/>
          <p:nvPr/>
        </p:nvSpPr>
        <p:spPr>
          <a:xfrm>
            <a:off x="0" y="1916832"/>
            <a:ext cx="9129133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Que signifie  cette marque jaune ?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spéciale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danger isolé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Marque  de chenal .</a:t>
            </a:r>
          </a:p>
          <a:p>
            <a:endParaRPr lang="fr-FR" sz="2400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0C8CDE-1D50-F5F7-A6D6-2A903C411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1930" t="36730" r="32432" b="42002"/>
          <a:stretch>
            <a:fillRect/>
          </a:stretch>
        </p:blipFill>
        <p:spPr bwMode="auto">
          <a:xfrm>
            <a:off x="7507605" y="1916832"/>
            <a:ext cx="118131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902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/>
      </p:transition>
    </mc:Choice>
    <mc:Fallback xmlns="">
      <p:transition spd="slow" advTm="2000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10243</TotalTime>
  <Words>780</Words>
  <Application>Microsoft Office PowerPoint</Application>
  <PresentationFormat>Affichage à l'écran (4:3)</PresentationFormat>
  <Paragraphs>245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3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Permis de conduire bateau</dc:title>
  <dc:creator>User</dc:creator>
  <cp:lastModifiedBy>val bab</cp:lastModifiedBy>
  <cp:revision>77</cp:revision>
  <dcterms:created xsi:type="dcterms:W3CDTF">2011-12-22T18:13:45Z</dcterms:created>
  <dcterms:modified xsi:type="dcterms:W3CDTF">2025-06-12T12:12:03Z</dcterms:modified>
</cp:coreProperties>
</file>