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47" r:id="rId3"/>
    <p:sldId id="384" r:id="rId4"/>
    <p:sldId id="465" r:id="rId5"/>
    <p:sldId id="467" r:id="rId6"/>
    <p:sldId id="422" r:id="rId7"/>
    <p:sldId id="386" r:id="rId8"/>
    <p:sldId id="348" r:id="rId9"/>
    <p:sldId id="413" r:id="rId10"/>
    <p:sldId id="410" r:id="rId11"/>
    <p:sldId id="388" r:id="rId12"/>
    <p:sldId id="419" r:id="rId13"/>
    <p:sldId id="354" r:id="rId14"/>
    <p:sldId id="429" r:id="rId15"/>
    <p:sldId id="430" r:id="rId16"/>
    <p:sldId id="431" r:id="rId17"/>
    <p:sldId id="448" r:id="rId18"/>
    <p:sldId id="477" r:id="rId19"/>
    <p:sldId id="474" r:id="rId20"/>
    <p:sldId id="446" r:id="rId21"/>
    <p:sldId id="356" r:id="rId22"/>
    <p:sldId id="397" r:id="rId23"/>
    <p:sldId id="358" r:id="rId24"/>
    <p:sldId id="427" r:id="rId25"/>
    <p:sldId id="359" r:id="rId26"/>
    <p:sldId id="484" r:id="rId27"/>
    <p:sldId id="428" r:id="rId28"/>
    <p:sldId id="418" r:id="rId29"/>
    <p:sldId id="445" r:id="rId30"/>
    <p:sldId id="398" r:id="rId31"/>
    <p:sldId id="364" r:id="rId32"/>
    <p:sldId id="432" r:id="rId33"/>
    <p:sldId id="433" r:id="rId34"/>
    <p:sldId id="438" r:id="rId35"/>
    <p:sldId id="436" r:id="rId36"/>
    <p:sldId id="425" r:id="rId37"/>
    <p:sldId id="441" r:id="rId38"/>
    <p:sldId id="401" r:id="rId39"/>
    <p:sldId id="443" r:id="rId40"/>
    <p:sldId id="442" r:id="rId41"/>
    <p:sldId id="362" r:id="rId42"/>
    <p:sldId id="480" r:id="rId43"/>
    <p:sldId id="481" r:id="rId44"/>
    <p:sldId id="473" r:id="rId45"/>
    <p:sldId id="372" r:id="rId46"/>
    <p:sldId id="402" r:id="rId47"/>
    <p:sldId id="483" r:id="rId48"/>
    <p:sldId id="482" r:id="rId49"/>
    <p:sldId id="377" r:id="rId50"/>
    <p:sldId id="378" r:id="rId51"/>
    <p:sldId id="382" r:id="rId52"/>
    <p:sldId id="381" r:id="rId53"/>
    <p:sldId id="379" r:id="rId54"/>
    <p:sldId id="403" r:id="rId55"/>
    <p:sldId id="286" r:id="rId56"/>
    <p:sldId id="327" r:id="rId57"/>
    <p:sldId id="486" r:id="rId58"/>
    <p:sldId id="487" r:id="rId59"/>
    <p:sldId id="488" r:id="rId60"/>
    <p:sldId id="489" r:id="rId61"/>
    <p:sldId id="490" r:id="rId62"/>
    <p:sldId id="491" r:id="rId63"/>
    <p:sldId id="492" r:id="rId64"/>
    <p:sldId id="493" r:id="rId65"/>
    <p:sldId id="494" r:id="rId66"/>
    <p:sldId id="495" r:id="rId67"/>
    <p:sldId id="496" r:id="rId68"/>
    <p:sldId id="497" r:id="rId6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7" autoAdjust="0"/>
    <p:restoredTop sz="94660"/>
  </p:normalViewPr>
  <p:slideViewPr>
    <p:cSldViewPr>
      <p:cViewPr varScale="1">
        <p:scale>
          <a:sx n="64" d="100"/>
          <a:sy n="64" d="100"/>
        </p:scale>
        <p:origin x="48" y="1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0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4B00C-63F9-48A1-A6FA-0B6389FD0A4A}" type="datetimeFigureOut">
              <a:rPr lang="fr-FR" smtClean="0"/>
              <a:pPr/>
              <a:t>11/04/2025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EE4F4-9735-4455-AFF5-12B4F76B9A2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24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EE4F4-9735-4455-AFF5-12B4F76B9A27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18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8F44-9583-4331-9C40-634B03A1C27E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4C1C-7EBC-465D-9A31-27693C25809F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E0B6-7536-406E-9B58-642CD88B0EDF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39A5-6219-4B24-A951-E32F1D542DFC}" type="datetime1">
              <a:rPr lang="fr-FR" smtClean="0"/>
              <a:pPr>
                <a:defRPr/>
              </a:pPr>
              <a:t>11/04/2025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cours cdt alladé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E304B-8D9C-4093-A40C-34B6B6C5F4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961E-9E14-4AB8-A8C1-2A0ED28826CA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CACD-23D8-4F45-865E-6B17DDE1C9A7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FEF8-DB19-4433-AF54-293318555EDC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1C7-6895-432E-A6E4-BB9DCFF8F5EA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2BFC-A186-49F4-A6C5-3044247DD60E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F8DE-9915-40E3-8D8A-AE90FB5C6426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4FDF-9330-4697-B852-C90221C5788C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6F8C-193C-4120-9C73-DA6190AE26DE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A1C5-2BA7-4834-B27C-E7EA9CB1C3B0}" type="datetime1">
              <a:rPr lang="fr-FR" smtClean="0"/>
              <a:pPr/>
              <a:t>11/04/2025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cours cdt alladé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0F59-0BC3-4EA5-B6E3-E34367EF5D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Longueur_hors-tout" TargetMode="External"/><Relationship Id="rId2" Type="http://schemas.openxmlformats.org/officeDocument/2006/relationships/hyperlink" Target="http://fr.wikipedia.org/wiki/Coque_(bateau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.wikipedia.org/wiki/Tirant_d'air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Pont_(bateau)" TargetMode="External"/><Relationship Id="rId2" Type="http://schemas.openxmlformats.org/officeDocument/2006/relationships/hyperlink" Target="http://fr.wikipedia.org/wiki/Navire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Ch%C3%A2teau_(bateau)" TargetMode="External"/><Relationship Id="rId2" Type="http://schemas.openxmlformats.org/officeDocument/2006/relationships/hyperlink" Target="http://fr.wikipedia.org/wiki/Gaillard_(bateau)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fr.wikipedia.org/wiki/Rouf" TargetMode="External"/><Relationship Id="rId5" Type="http://schemas.openxmlformats.org/officeDocument/2006/relationships/hyperlink" Target="http://fr.wikipedia.org/wiki/Teugue" TargetMode="External"/><Relationship Id="rId4" Type="http://schemas.openxmlformats.org/officeDocument/2006/relationships/hyperlink" Target="http://fr.wikipedia.org/wiki/Dunett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Navire" TargetMode="External"/><Relationship Id="rId7" Type="http://schemas.openxmlformats.org/officeDocument/2006/relationships/hyperlink" Target="http://fr.wikipedia.org/wiki/Jauge_brute" TargetMode="External"/><Relationship Id="rId2" Type="http://schemas.openxmlformats.org/officeDocument/2006/relationships/hyperlink" Target="http://fr.wikipedia.org/wiki/Poi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Tonnage" TargetMode="External"/><Relationship Id="rId5" Type="http://schemas.openxmlformats.org/officeDocument/2006/relationships/hyperlink" Target="http://fr.wikipedia.org/wiki/Tonne_(unit%C3%A9)" TargetMode="External"/><Relationship Id="rId4" Type="http://schemas.openxmlformats.org/officeDocument/2006/relationships/hyperlink" Target="http://fr.wikipedia.org/wiki/Tirant_d'eau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Bateau" TargetMode="External"/><Relationship Id="rId2" Type="http://schemas.openxmlformats.org/officeDocument/2006/relationships/hyperlink" Target="http://fr.wikipedia.org/wiki/Immers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://fr.wikipedia.org/wiki/Quille_(bateau)" TargetMode="External"/><Relationship Id="rId4" Type="http://schemas.openxmlformats.org/officeDocument/2006/relationships/hyperlink" Target="http://fr.wikipedia.org/wiki/Ligne_de_flottaison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%C3%A2t" TargetMode="External"/><Relationship Id="rId2" Type="http://schemas.openxmlformats.org/officeDocument/2006/relationships/hyperlink" Target="http://fr.wikipedia.org/wiki/Superstructure_(bateau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fr.wikipedia.org/wiki/Ligne_de_flottaison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D%C3%A9placement_(navire)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ranc-bord" TargetMode="External"/><Relationship Id="rId7" Type="http://schemas.openxmlformats.org/officeDocument/2006/relationships/hyperlink" Target="https://fr.wikipedia.org/wiki/Ligne_internationale_de_charge#cite_note-1" TargetMode="External"/><Relationship Id="rId2" Type="http://schemas.openxmlformats.org/officeDocument/2006/relationships/hyperlink" Target="https://fr.wikipedia.org/wiki/Samuel_Plimso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.wikipedia.org/wiki/Temp%C3%A9rature" TargetMode="External"/><Relationship Id="rId5" Type="http://schemas.openxmlformats.org/officeDocument/2006/relationships/hyperlink" Target="https://fr.wikipedia.org/wiki/Salinit%C3%A9" TargetMode="External"/><Relationship Id="rId4" Type="http://schemas.openxmlformats.org/officeDocument/2006/relationships/hyperlink" Target="https://fr.wikipedia.org/wiki/Ligne_de_flottaison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Oc%C3%A9an_Atlantique" TargetMode="External"/><Relationship Id="rId2" Type="http://schemas.openxmlformats.org/officeDocument/2006/relationships/hyperlink" Target="https://fr.wikipedia.org/wiki/Eau_douce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fr-academic.com/dic.nsf/frwiki/449782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-academic.com/dic.nsf/frwiki/708831" TargetMode="External"/><Relationship Id="rId5" Type="http://schemas.openxmlformats.org/officeDocument/2006/relationships/hyperlink" Target="https://fr-academic.com/dic.nsf/frwiki/145356" TargetMode="External"/><Relationship Id="rId4" Type="http://schemas.openxmlformats.org/officeDocument/2006/relationships/hyperlink" Target="https://fr-academic.com/dic.nsf/frwiki/1638671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880319"/>
          </a:xfrm>
        </p:spPr>
        <p:txBody>
          <a:bodyPr>
            <a:normAutofit/>
          </a:bodyPr>
          <a:lstStyle/>
          <a:p>
            <a:r>
              <a:rPr lang="fr-FR" sz="6600" b="1" dirty="0"/>
              <a:t>Description et construction navire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CARACTERISTIQUES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jph-lamotte.fr/files/technique/theoreme/remorqu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31" y="109835"/>
            <a:ext cx="9477375" cy="6597352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3824" y="332656"/>
            <a:ext cx="9080176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chemeClr val="bg1"/>
                </a:solidFill>
              </a:rPr>
              <a:t>La carène représente le volume de la partie immergée de la coque. Ce volume est donc variable.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b="1" dirty="0"/>
              <a:t>Les dimensions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dirty="0"/>
              <a:t>Longueur hors-tout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2241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/>
              <a:t>Elle correspond à la distance entre les points extrêmes avant et arrière de la structure permanente du bateau.</a:t>
            </a:r>
          </a:p>
          <a:p>
            <a:pPr algn="just">
              <a:buFont typeface="Wingdings" pitchFamily="2" charset="2"/>
              <a:buChar char="q"/>
            </a:pPr>
            <a:endParaRPr lang="fr-FR" sz="2800" dirty="0"/>
          </a:p>
        </p:txBody>
      </p:sp>
      <p:pic>
        <p:nvPicPr>
          <p:cNvPr id="5" name="Picture 2" descr="http://upload.wikimedia.org/wikipedia/commons/thumb/2/2f/LOA-LWL.svg/300px-LOA-LW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281131" cy="4104456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08" y="760710"/>
            <a:ext cx="8856984" cy="2448272"/>
          </a:xfrm>
        </p:spPr>
        <p:txBody>
          <a:bodyPr>
            <a:noAutofit/>
          </a:bodyPr>
          <a:lstStyle/>
          <a:p>
            <a:pPr algn="just"/>
            <a:r>
              <a:rPr lang="fr-FR" sz="2400" dirty="0"/>
              <a:t>La largeur hors tout du navire (B </a:t>
            </a:r>
            <a:r>
              <a:rPr lang="fr-FR" sz="2400" dirty="0" err="1"/>
              <a:t>Breadth</a:t>
            </a:r>
            <a:r>
              <a:rPr lang="fr-FR" sz="2400" dirty="0"/>
              <a:t>) est la largeur maximale mesurée au milieu du navire (au maître-couple ou maître-bau  qui est le barrot situé dans la plus grande largeur du navire).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On parle également de largeur hors membres lorsque l’épaisseur des bordés n’est pas comprise.</a:t>
            </a:r>
          </a:p>
          <a:p>
            <a:pPr algn="just"/>
            <a:endParaRPr lang="fr-FR" sz="2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22634"/>
            <a:ext cx="8229600" cy="490066"/>
          </a:xfrm>
        </p:spPr>
        <p:txBody>
          <a:bodyPr>
            <a:noAutofit/>
          </a:bodyPr>
          <a:lstStyle/>
          <a:p>
            <a:br>
              <a:rPr lang="fr-FR" sz="3200" dirty="0"/>
            </a:br>
            <a:r>
              <a:rPr lang="fr-FR" sz="3200" dirty="0"/>
              <a:t>LA LARGEUR</a:t>
            </a:r>
            <a:br>
              <a:rPr lang="fr-FR" sz="3200" dirty="0"/>
            </a:br>
            <a:endParaRPr lang="fr-FR" sz="3200" dirty="0"/>
          </a:p>
        </p:txBody>
      </p:sp>
      <p:pic>
        <p:nvPicPr>
          <p:cNvPr id="5" name="Picture 2" descr="http://upload.wikimedia.org/wikipedia/commons/thumb/5/5e/Ship_main_dimensions.svg/350px-Ship_main_dimensions.svg.png"/>
          <p:cNvPicPr>
            <a:picLocks noChangeAspect="1" noChangeArrowheads="1"/>
          </p:cNvPicPr>
          <p:nvPr/>
        </p:nvPicPr>
        <p:blipFill>
          <a:blip r:embed="rId2" cstate="print"/>
          <a:srcRect l="20370" r="14645" b="37293"/>
          <a:stretch>
            <a:fillRect/>
          </a:stretch>
        </p:blipFill>
        <p:spPr bwMode="auto">
          <a:xfrm>
            <a:off x="1979712" y="3356992"/>
            <a:ext cx="5112568" cy="3312368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8058"/>
          </a:xfrm>
        </p:spPr>
        <p:txBody>
          <a:bodyPr>
            <a:noAutofit/>
          </a:bodyPr>
          <a:lstStyle/>
          <a:p>
            <a:r>
              <a:rPr lang="fr-FR" sz="3600" dirty="0"/>
              <a:t>les dimensions de la </a:t>
            </a:r>
            <a:r>
              <a:rPr lang="fr-FR" sz="3600" dirty="0">
                <a:hlinkClick r:id="rId2" tooltip="Coque (bateau)"/>
              </a:rPr>
              <a:t>coque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1125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400" dirty="0"/>
              <a:t>les dimensions de la </a:t>
            </a:r>
            <a:r>
              <a:rPr lang="fr-FR" sz="2400" dirty="0">
                <a:hlinkClick r:id="rId2" tooltip="Coque (bateau)"/>
              </a:rPr>
              <a:t>coque</a:t>
            </a:r>
            <a:r>
              <a:rPr lang="fr-FR" sz="2400" dirty="0"/>
              <a:t> :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dirty="0"/>
              <a:t>une </a:t>
            </a:r>
            <a:r>
              <a:rPr lang="fr-FR" b="1" dirty="0">
                <a:hlinkClick r:id="rId3" tooltip="Longueur hors-tout"/>
              </a:rPr>
              <a:t>longueur hors-tout</a:t>
            </a:r>
            <a:r>
              <a:rPr lang="fr-FR" dirty="0"/>
              <a:t>, mesurée de l'extrémité avant à l'extrémité arrière (Loa) ;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dirty="0"/>
              <a:t>une </a:t>
            </a:r>
            <a:r>
              <a:rPr lang="fr-FR" b="1" dirty="0"/>
              <a:t>largeur hors membres</a:t>
            </a:r>
            <a:r>
              <a:rPr lang="fr-FR" dirty="0"/>
              <a:t> ou largeur au fort qui est sa plus grande largeur (B) ;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dirty="0"/>
              <a:t>un </a:t>
            </a:r>
            <a:r>
              <a:rPr lang="fr-FR" b="1" dirty="0"/>
              <a:t>creux</a:t>
            </a:r>
            <a:r>
              <a:rPr lang="fr-FR" dirty="0"/>
              <a:t>, mesurée du pont principal à la ligne de quille (D) ;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dirty="0"/>
              <a:t>un </a:t>
            </a:r>
            <a:r>
              <a:rPr lang="fr-FR" b="1" dirty="0"/>
              <a:t>franc-bord</a:t>
            </a:r>
            <a:r>
              <a:rPr lang="fr-FR" dirty="0"/>
              <a:t>, entre le pont principal et la flottaison ;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dirty="0"/>
              <a:t>un </a:t>
            </a:r>
            <a:r>
              <a:rPr lang="fr-FR" b="1" dirty="0">
                <a:hlinkClick r:id="rId4" tooltip="Tirant d'air"/>
              </a:rPr>
              <a:t>tirant d'air</a:t>
            </a:r>
            <a:r>
              <a:rPr lang="fr-FR" dirty="0"/>
              <a:t>, mesuré de la flottaison au point le plus élevé (donnée variable) ;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143000"/>
          </a:xfrm>
        </p:spPr>
        <p:txBody>
          <a:bodyPr/>
          <a:lstStyle/>
          <a:p>
            <a:r>
              <a:rPr lang="fr-FR" dirty="0"/>
              <a:t>Résumé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228F38-F158-CFD1-1F54-E6C20A9C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51686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D65B9E4-0697-B580-A68B-BA6E6A19040B}"/>
              </a:ext>
            </a:extLst>
          </p:cNvPr>
          <p:cNvCxnSpPr>
            <a:cxnSpLocks/>
          </p:cNvCxnSpPr>
          <p:nvPr/>
        </p:nvCxnSpPr>
        <p:spPr>
          <a:xfrm>
            <a:off x="5796136" y="1124744"/>
            <a:ext cx="268498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D13E14C-DC88-C1C4-C04E-A57EF630DBDA}"/>
              </a:ext>
            </a:extLst>
          </p:cNvPr>
          <p:cNvSpPr txBox="1"/>
          <p:nvPr/>
        </p:nvSpPr>
        <p:spPr>
          <a:xfrm>
            <a:off x="6720715" y="75331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largeur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8229600" cy="1143000"/>
          </a:xfrm>
        </p:spPr>
        <p:txBody>
          <a:bodyPr/>
          <a:lstStyle/>
          <a:p>
            <a:r>
              <a:rPr lang="fr-FR" dirty="0"/>
              <a:t>Autres aspects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cdt alladé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fr-FR" sz="2400">
                <a:latin typeface="Arial Black" pitchFamily="34" charset="0"/>
              </a:rPr>
              <a:t>les </a:t>
            </a:r>
            <a:r>
              <a:rPr lang="fr-FR" sz="2400" b="1">
                <a:latin typeface="Arial Black" pitchFamily="34" charset="0"/>
              </a:rPr>
              <a:t>superstructures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052736"/>
            <a:ext cx="8435280" cy="4248472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Sur un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hlinkClick r:id="rId2" tooltip="Navire"/>
              </a:rPr>
              <a:t>navire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superstructures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sont des constructions permanentes situées sur le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hlinkClick r:id="rId3" tooltip="Pont (bateau)"/>
              </a:rPr>
              <a:t>pont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principal </a:t>
            </a:r>
          </a:p>
          <a:p>
            <a:pPr algn="just">
              <a:buFont typeface="Wingdings" pitchFamily="2" charset="2"/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elles ne s'étendent pas sur toute la longueur (dans ce cas, on considère que c'est un pont supplémentaire).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E304B-8D9C-4093-A40C-34B6B6C5F4D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b="1" dirty="0"/>
              <a:t>superstructures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9161" y="896230"/>
            <a:ext cx="8775327" cy="5701121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superstructures ont différents noms suivant leur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emplacement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On distingue les superstructures qui s'étendent sur toute la largeur et sont nommées: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 tooltip="Gaillard (bateau)"/>
              </a:rPr>
              <a:t>gaillard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à l'avant,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 tooltip="Château (bateau)"/>
              </a:rPr>
              <a:t>château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au milieu ou à l'arrière,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4" tooltip="Dunette"/>
              </a:rPr>
              <a:t>dunette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à l'arrière et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hlinkClick r:id="rId5" tooltip="Teugue"/>
              </a:rPr>
              <a:t>teugue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si elle est peu élevée ;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N.B: les superstructures ne s'étendant pas sur toute la largeur sont appelées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  <a:hlinkClick r:id="rId6" tooltip="Rouf"/>
              </a:rPr>
              <a:t>roufs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E304B-8D9C-4093-A40C-34B6B6C5F4D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58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323528" y="299695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pont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1143000"/>
          </a:xfrm>
        </p:spPr>
        <p:txBody>
          <a:bodyPr/>
          <a:lstStyle/>
          <a:p>
            <a:r>
              <a:rPr lang="fr-FR" b="1" dirty="0"/>
              <a:t>I CARACTERISTIQUES ET JAUGES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img10.hostingpics.net/pics/316258croquisnavire.png"/>
          <p:cNvPicPr>
            <a:picLocks noChangeAspect="1" noChangeArrowheads="1"/>
          </p:cNvPicPr>
          <p:nvPr/>
        </p:nvPicPr>
        <p:blipFill>
          <a:blip r:embed="rId2" cstate="print"/>
          <a:srcRect t="29470" b="25683"/>
          <a:stretch>
            <a:fillRect/>
          </a:stretch>
        </p:blipFill>
        <p:spPr bwMode="auto">
          <a:xfrm>
            <a:off x="-62498" y="644822"/>
            <a:ext cx="9203871" cy="2736304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66738" y="35331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pont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082" y="3728957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C’est un ensemble, (un bordé) de planches ou de tôles disposées de manière à former une surface d’un seul tenant, qui couvre ou divise horizontalement la coque ou les superstructures d’un navire en compartiments.</a:t>
            </a:r>
          </a:p>
          <a:p>
            <a:pPr algn="just"/>
            <a:r>
              <a:rPr lang="fr-FR" sz="2400" b="1" dirty="0"/>
              <a:t>(Le pont principal, inférieur, supérieur, de cloisonnement, de franc-bord, de résistance).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/>
          <a:lstStyle/>
          <a:p>
            <a:r>
              <a:rPr lang="fr-FR" b="1" dirty="0"/>
              <a:t> LE DEPLACEMENT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3600" b="1" dirty="0"/>
              <a:t>Le déplacement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12568"/>
          </a:xfrm>
        </p:spPr>
        <p:txBody>
          <a:bodyPr>
            <a:noAutofit/>
          </a:bodyPr>
          <a:lstStyle/>
          <a:p>
            <a:pPr algn="just"/>
            <a:r>
              <a:rPr lang="fr-FR" sz="2400" dirty="0"/>
              <a:t>Le déplacement (D ou P) d’un navire, c’est son poids exprimé en tonnes métriques.</a:t>
            </a:r>
          </a:p>
          <a:p>
            <a:pPr algn="just"/>
            <a:r>
              <a:rPr lang="fr-FR" sz="2400" dirty="0"/>
              <a:t>Il se compose:</a:t>
            </a:r>
          </a:p>
          <a:p>
            <a:pPr marL="0" indent="0" algn="just">
              <a:buNone/>
            </a:pPr>
            <a:endParaRPr lang="fr-FR" sz="2400" dirty="0"/>
          </a:p>
          <a:p>
            <a:pPr lvl="1" algn="just">
              <a:buFont typeface="Wingdings" pitchFamily="2" charset="2"/>
              <a:buChar char="ü"/>
            </a:pPr>
            <a:r>
              <a:rPr lang="fr-FR" sz="2400" dirty="0"/>
              <a:t>du poids du navire lège </a:t>
            </a:r>
            <a:r>
              <a:rPr lang="fr-FR" sz="2400" b="1" dirty="0"/>
              <a:t>PL </a:t>
            </a:r>
            <a:r>
              <a:rPr lang="fr-FR" sz="2400" dirty="0"/>
              <a:t>qui comprend les poids de la coque, des aménagements, du matériel d'armement, des machines, chaudières et auxiliaires.</a:t>
            </a:r>
          </a:p>
          <a:p>
            <a:pPr marL="457200" lvl="1" indent="0" algn="just">
              <a:buNone/>
            </a:pPr>
            <a:endParaRPr lang="fr-FR" sz="2400" dirty="0"/>
          </a:p>
          <a:p>
            <a:pPr lvl="1" algn="just">
              <a:buFont typeface="Wingdings" pitchFamily="2" charset="2"/>
              <a:buChar char="ü"/>
            </a:pPr>
            <a:r>
              <a:rPr lang="fr-FR" sz="2400" dirty="0"/>
              <a:t>du port en lourd </a:t>
            </a:r>
            <a:r>
              <a:rPr lang="fr-FR" sz="2400" b="1" dirty="0"/>
              <a:t>PEL</a:t>
            </a:r>
            <a:r>
              <a:rPr lang="fr-FR" sz="2400" dirty="0"/>
              <a:t> , qui comprend le poids du chargement, de l’équipage, des passagers, des approvisionnements, (eau, combustible, huile) et des matières consommables.</a:t>
            </a:r>
          </a:p>
          <a:p>
            <a:pPr marL="457200" lvl="1" indent="0" algn="just">
              <a:buNone/>
            </a:pP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fr-FR" sz="3600" b="1" dirty="0"/>
              <a:t>Le déplacement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56792"/>
            <a:ext cx="9036496" cy="19442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800" dirty="0"/>
              <a:t>	On distingue particulièrement le </a:t>
            </a:r>
            <a:r>
              <a:rPr lang="fr-FR" sz="2800" b="1" dirty="0"/>
              <a:t>déplacement lège PL </a:t>
            </a:r>
            <a:r>
              <a:rPr lang="fr-FR" sz="2800" dirty="0"/>
              <a:t>(quand le navire est vide) du </a:t>
            </a:r>
            <a:r>
              <a:rPr lang="fr-FR" sz="2800" b="1" dirty="0"/>
              <a:t>déplacement en charge Pc </a:t>
            </a:r>
            <a:r>
              <a:rPr lang="fr-FR" sz="2800" dirty="0"/>
              <a:t>quand il est chargé au maximum autorisé.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824" y="3071564"/>
            <a:ext cx="7740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/>
              <a:t>La différence est le port en lourd (PEL) </a:t>
            </a:r>
          </a:p>
          <a:p>
            <a:pPr algn="ctr"/>
            <a:r>
              <a:rPr lang="fr-FR" sz="2800" dirty="0"/>
              <a:t> </a:t>
            </a:r>
          </a:p>
          <a:p>
            <a:pPr algn="ctr"/>
            <a:r>
              <a:rPr lang="fr-FR" sz="2800" b="1" i="1" dirty="0">
                <a:solidFill>
                  <a:srgbClr val="FF0000"/>
                </a:solidFill>
              </a:rPr>
              <a:t>PEL</a:t>
            </a:r>
            <a:r>
              <a:rPr lang="fr-FR" sz="2800" i="1" dirty="0">
                <a:solidFill>
                  <a:srgbClr val="FF0000"/>
                </a:solidFill>
              </a:rPr>
              <a:t> =  </a:t>
            </a:r>
            <a:r>
              <a:rPr lang="fr-FR" sz="2800" b="1" i="1" dirty="0">
                <a:solidFill>
                  <a:srgbClr val="FF0000"/>
                </a:solidFill>
              </a:rPr>
              <a:t>Déplacement en charge </a:t>
            </a:r>
            <a:r>
              <a:rPr lang="fr-FR" sz="2800" i="1" dirty="0">
                <a:solidFill>
                  <a:srgbClr val="FF0000"/>
                </a:solidFill>
              </a:rPr>
              <a:t>- </a:t>
            </a:r>
            <a:r>
              <a:rPr lang="fr-FR" sz="2800" b="1" i="1" dirty="0">
                <a:solidFill>
                  <a:srgbClr val="FF0000"/>
                </a:solidFill>
              </a:rPr>
              <a:t>Déplacement lège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E6C0F-F7E1-2FE0-9905-7F72142C6F4D}"/>
              </a:ext>
            </a:extLst>
          </p:cNvPr>
          <p:cNvSpPr/>
          <p:nvPr/>
        </p:nvSpPr>
        <p:spPr>
          <a:xfrm>
            <a:off x="1259632" y="4293096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 </a:t>
            </a:r>
          </a:p>
          <a:p>
            <a:pPr algn="ctr"/>
            <a:r>
              <a:rPr lang="fr-FR" sz="2800" b="1" i="1" dirty="0">
                <a:solidFill>
                  <a:srgbClr val="FF0000"/>
                </a:solidFill>
              </a:rPr>
              <a:t>PEL</a:t>
            </a:r>
            <a:r>
              <a:rPr lang="fr-FR" sz="2800" i="1" dirty="0">
                <a:solidFill>
                  <a:srgbClr val="FF0000"/>
                </a:solidFill>
              </a:rPr>
              <a:t> =  </a:t>
            </a:r>
            <a:r>
              <a:rPr lang="fr-FR" sz="2800" b="1" i="1" dirty="0">
                <a:solidFill>
                  <a:srgbClr val="FF0000"/>
                </a:solidFill>
              </a:rPr>
              <a:t>Pc </a:t>
            </a:r>
            <a:r>
              <a:rPr lang="fr-FR" sz="2800" i="1" dirty="0">
                <a:solidFill>
                  <a:srgbClr val="FF0000"/>
                </a:solidFill>
              </a:rPr>
              <a:t>- </a:t>
            </a:r>
            <a:r>
              <a:rPr lang="fr-FR" sz="2800" b="1" i="1" dirty="0">
                <a:solidFill>
                  <a:srgbClr val="FF0000"/>
                </a:solidFill>
              </a:rPr>
              <a:t>PL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Déplacement (navire)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03244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sz="2400" dirty="0"/>
              <a:t>Le </a:t>
            </a:r>
            <a:r>
              <a:rPr lang="fr-FR" sz="2400" b="1" dirty="0"/>
              <a:t>déplacement</a:t>
            </a:r>
            <a:r>
              <a:rPr lang="fr-FR" sz="2400" dirty="0"/>
              <a:t> est une mesure du </a:t>
            </a:r>
            <a:r>
              <a:rPr lang="fr-FR" sz="2400" b="1" dirty="0">
                <a:hlinkClick r:id="rId2" tooltip="Poids"/>
              </a:rPr>
              <a:t>poids</a:t>
            </a:r>
            <a:r>
              <a:rPr lang="fr-FR" sz="2400" b="1" dirty="0"/>
              <a:t> d'un </a:t>
            </a:r>
            <a:r>
              <a:rPr lang="fr-FR" sz="2400" b="1" dirty="0">
                <a:hlinkClick r:id="rId3" tooltip="Navire"/>
              </a:rPr>
              <a:t>navire</a:t>
            </a:r>
            <a:r>
              <a:rPr lang="fr-FR" sz="2400" dirty="0"/>
              <a:t> dans différentes situations de chargement. </a:t>
            </a:r>
          </a:p>
          <a:p>
            <a:pPr algn="just">
              <a:buFont typeface="Wingdings" pitchFamily="2" charset="2"/>
              <a:buChar char="q"/>
            </a:pPr>
            <a:endParaRPr lang="fr-FR" sz="2400" dirty="0"/>
          </a:p>
          <a:p>
            <a:pPr algn="just">
              <a:buFont typeface="Wingdings" pitchFamily="2" charset="2"/>
              <a:buChar char="q"/>
            </a:pPr>
            <a:r>
              <a:rPr lang="fr-FR" sz="2400" dirty="0"/>
              <a:t>Le déplacement varie avec le </a:t>
            </a:r>
            <a:r>
              <a:rPr lang="fr-FR" sz="2400" dirty="0">
                <a:hlinkClick r:id="rId4" tooltip="Tirant d'eau"/>
              </a:rPr>
              <a:t>tirant d'eau</a:t>
            </a:r>
            <a:r>
              <a:rPr lang="fr-FR" sz="2400" dirty="0"/>
              <a:t>. </a:t>
            </a:r>
          </a:p>
          <a:p>
            <a:pPr algn="just">
              <a:buFont typeface="Wingdings" pitchFamily="2" charset="2"/>
              <a:buChar char="q"/>
            </a:pPr>
            <a:endParaRPr lang="fr-FR" sz="2400" dirty="0"/>
          </a:p>
          <a:p>
            <a:pPr algn="just">
              <a:buFont typeface="Wingdings" pitchFamily="2" charset="2"/>
              <a:buChar char="q"/>
            </a:pPr>
            <a:r>
              <a:rPr lang="fr-FR" sz="2400" dirty="0"/>
              <a:t>Il est exprimé en </a:t>
            </a:r>
            <a:r>
              <a:rPr lang="fr-FR" sz="2400" dirty="0">
                <a:hlinkClick r:id="rId5" tooltip="Tonne (unité)"/>
              </a:rPr>
              <a:t>tonnes</a:t>
            </a:r>
            <a:r>
              <a:rPr lang="fr-FR" sz="2400" dirty="0"/>
              <a:t>, ne pas confondre avec le </a:t>
            </a:r>
            <a:r>
              <a:rPr lang="fr-FR" sz="2400" dirty="0">
                <a:hlinkClick r:id="rId6" tooltip="Tonnage"/>
              </a:rPr>
              <a:t>tonnage</a:t>
            </a:r>
            <a:r>
              <a:rPr lang="fr-FR" sz="2400" dirty="0"/>
              <a:t> (et donc de la </a:t>
            </a:r>
            <a:r>
              <a:rPr lang="fr-FR" sz="2400" dirty="0">
                <a:hlinkClick r:id="rId7" tooltip="Jauge brute"/>
              </a:rPr>
              <a:t>jauge brute</a:t>
            </a:r>
            <a:r>
              <a:rPr lang="fr-FR" sz="2400" dirty="0"/>
              <a:t> par exemple) exprimé originellement en tonneaux qui est une mesure de volume.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fr-FR" b="1" dirty="0"/>
              <a:t> LES TIRANTS D’EAU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5E144-8A2D-5FBC-9B4D-5CA920A56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5E42A2-26BB-F07B-F275-5E684183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fr-FR" b="1" dirty="0"/>
              <a:t> LES TIRANTS D’EAU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81AF9F-9D4C-2264-2F50-75BA6CF7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549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Autofit/>
          </a:bodyPr>
          <a:lstStyle/>
          <a:p>
            <a:r>
              <a:rPr lang="fr-FR" sz="3200" dirty="0"/>
              <a:t>Le </a:t>
            </a:r>
            <a:r>
              <a:rPr lang="fr-FR" sz="3200" b="1" dirty="0"/>
              <a:t>tirant d'eau</a:t>
            </a:r>
            <a:r>
              <a:rPr lang="fr-FR" sz="3200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244827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fr-FR" sz="2400" dirty="0"/>
              <a:t>Le </a:t>
            </a:r>
            <a:r>
              <a:rPr lang="fr-FR" sz="2400" b="1" dirty="0"/>
              <a:t>tirant d'eau</a:t>
            </a:r>
            <a:r>
              <a:rPr lang="fr-FR" sz="2400" dirty="0"/>
              <a:t> est la hauteur de la partie </a:t>
            </a:r>
            <a:r>
              <a:rPr lang="fr-FR" sz="2400" dirty="0">
                <a:hlinkClick r:id="rId2" tooltip="Immersion"/>
              </a:rPr>
              <a:t>immergée</a:t>
            </a:r>
            <a:r>
              <a:rPr lang="fr-FR" sz="2400" dirty="0"/>
              <a:t> du </a:t>
            </a:r>
            <a:r>
              <a:rPr lang="fr-FR" sz="2400" dirty="0">
                <a:hlinkClick r:id="rId3" tooltip="Bateau"/>
              </a:rPr>
              <a:t>bateau</a:t>
            </a:r>
            <a:r>
              <a:rPr lang="fr-FR" sz="2400" dirty="0"/>
              <a:t> qui varie en fonction de la charge transportée.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fr-FR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2400" dirty="0"/>
              <a:t>Il correspond à la distance verticale entre la </a:t>
            </a:r>
            <a:r>
              <a:rPr lang="fr-FR" sz="2400" dirty="0">
                <a:hlinkClick r:id="rId4" tooltip="Ligne de flottaison"/>
              </a:rPr>
              <a:t>flottaison</a:t>
            </a:r>
            <a:r>
              <a:rPr lang="fr-FR" sz="2400" dirty="0"/>
              <a:t> et le point le plus bas de la coque, usuellement la </a:t>
            </a:r>
            <a:r>
              <a:rPr lang="fr-FR" sz="2400" dirty="0">
                <a:hlinkClick r:id="rId5" tooltip="Quille (bateau)"/>
              </a:rPr>
              <a:t>quille</a:t>
            </a:r>
            <a:r>
              <a:rPr lang="fr-FR" sz="2400" dirty="0"/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fr-FR" sz="2400" dirty="0"/>
          </a:p>
        </p:txBody>
      </p:sp>
      <p:pic>
        <p:nvPicPr>
          <p:cNvPr id="4" name="Picture 2" descr="http://upload.wikimedia.org/wikipedia/commons/thumb/5/5e/Ship_main_dimensions.svg/350px-Ship_main_dimensions.svg.png"/>
          <p:cNvPicPr>
            <a:picLocks noChangeAspect="1" noChangeArrowheads="1"/>
          </p:cNvPicPr>
          <p:nvPr/>
        </p:nvPicPr>
        <p:blipFill>
          <a:blip r:embed="rId6" cstate="print"/>
          <a:srcRect l="20370" r="14645" b="37293"/>
          <a:stretch>
            <a:fillRect/>
          </a:stretch>
        </p:blipFill>
        <p:spPr bwMode="auto">
          <a:xfrm>
            <a:off x="1763688" y="3331270"/>
            <a:ext cx="4896544" cy="3172409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www.marine-marchande.net/Jourlejour/5601-5700/12-Lignes-de-charge_Leda_Maer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21" y="0"/>
            <a:ext cx="9355351" cy="6858000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2924944"/>
            <a:ext cx="3923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chemeClr val="bg1"/>
                </a:solidFill>
              </a:rPr>
              <a:t>On appelle tirant d’eau en un point d’une flottaison donnée, la distance verticale entre ce point et le dessous de la quille.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585DC0-7874-4D9D-6235-5D968E49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8075240" cy="3538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178E36-CF92-8EF7-B3EE-F066AF68CA14}"/>
              </a:ext>
            </a:extLst>
          </p:cNvPr>
          <p:cNvSpPr/>
          <p:nvPr/>
        </p:nvSpPr>
        <p:spPr>
          <a:xfrm>
            <a:off x="125760" y="574807"/>
            <a:ext cx="889248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fr-FR" sz="2400" b="1" dirty="0"/>
              <a:t>Il correspond à l’enfoncement du navire. Il est mesuré à l’arrière, au milieu et à l’avant sur les échelles de tirant d’eau qui sont des graduations marquées et peintes au milieu, à l’avant et à l’arrière des deux cotés de la coque.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r>
              <a:rPr lang="fr-FR" b="1" dirty="0"/>
              <a:t>DEFINITIONS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http://upload.wikimedia.org/wikipedia/commons/thumb/1/1c/Draft_scale_at_the_ship_bow_(PIC00110).jpg/250px-Draft_scale_at_the_ship_bow_(PIC001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914"/>
            <a:ext cx="8748463" cy="590062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520" y="6027003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Les échelles de tirant d’eau sont graduées en décimètre avec des chiffres arabes ou en 1/2 pieds avec des chiffres romains (ou arabes).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0486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sz="2800" dirty="0"/>
              <a:t>La différence (D) est la différence entre le tirant d’eau arrière  </a:t>
            </a:r>
          </a:p>
          <a:p>
            <a:pPr algn="just">
              <a:buNone/>
            </a:pPr>
            <a:r>
              <a:rPr lang="fr-FR" sz="2800" dirty="0"/>
              <a:t>et le tirant d’eau avant.</a:t>
            </a:r>
          </a:p>
          <a:p>
            <a:pPr algn="just">
              <a:buNone/>
            </a:pPr>
            <a:r>
              <a:rPr lang="fr-FR" sz="2800" dirty="0"/>
              <a:t>			</a:t>
            </a:r>
          </a:p>
          <a:p>
            <a:pPr algn="just">
              <a:buNone/>
            </a:pPr>
            <a:r>
              <a:rPr lang="fr-FR" sz="2800" b="1" i="1" dirty="0"/>
              <a:t>			D = Tar. - </a:t>
            </a:r>
            <a:r>
              <a:rPr lang="fr-FR" sz="2800" b="1" i="1" dirty="0" err="1"/>
              <a:t>Tav</a:t>
            </a:r>
            <a:r>
              <a:rPr lang="fr-FR" sz="2800" b="1" i="1" dirty="0"/>
              <a:t>.</a:t>
            </a:r>
          </a:p>
          <a:p>
            <a:pPr algn="just">
              <a:buNone/>
            </a:pPr>
            <a:endParaRPr lang="fr-FR" sz="2800" dirty="0"/>
          </a:p>
          <a:p>
            <a:pPr algn="just">
              <a:buNone/>
            </a:pPr>
            <a:r>
              <a:rPr lang="fr-FR" sz="2800" dirty="0"/>
              <a:t>L’assiette est l’angle (α) du navire dans le sens longitudinal par </a:t>
            </a:r>
          </a:p>
          <a:p>
            <a:pPr algn="just">
              <a:buNone/>
            </a:pPr>
            <a:r>
              <a:rPr lang="fr-FR" sz="2800" dirty="0"/>
              <a:t>rapport à l'horizontal.</a:t>
            </a:r>
          </a:p>
          <a:p>
            <a:pPr algn="just">
              <a:buNone/>
            </a:pPr>
            <a:endParaRPr lang="fr-FR" sz="2800" dirty="0"/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Si D est positif, le navire est dit “sur le cul”;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Si D est négatif, le navire est dit “sur le nez”;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Si D est nul, le navire est dit “sans différence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fr-FR" sz="2400" dirty="0"/>
              <a:t>TIRANT D'AIR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fr-FR" dirty="0"/>
              <a:t>Tirant d'air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1540767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Le </a:t>
            </a:r>
            <a:r>
              <a:rPr lang="fr-FR" sz="2400" b="1" dirty="0"/>
              <a:t>tirant d'air</a:t>
            </a:r>
            <a:r>
              <a:rPr lang="fr-FR" sz="2400" dirty="0"/>
              <a:t> correspond à la hauteur maximale des </a:t>
            </a:r>
            <a:r>
              <a:rPr lang="fr-FR" sz="2400" dirty="0">
                <a:hlinkClick r:id="rId2" tooltip="Superstructure (bateau)"/>
              </a:rPr>
              <a:t>superstructures</a:t>
            </a:r>
            <a:r>
              <a:rPr lang="fr-FR" sz="2400" dirty="0"/>
              <a:t> ou des </a:t>
            </a:r>
            <a:r>
              <a:rPr lang="fr-FR" sz="2400" dirty="0">
                <a:hlinkClick r:id="rId3" tooltip="Mât"/>
              </a:rPr>
              <a:t>mâts</a:t>
            </a:r>
            <a:r>
              <a:rPr lang="fr-FR" sz="2400" dirty="0"/>
              <a:t> d'un bateau, au-dessus de la </a:t>
            </a:r>
            <a:r>
              <a:rPr lang="fr-FR" sz="2400" dirty="0">
                <a:hlinkClick r:id="rId4" tooltip="Ligne de flottaison"/>
              </a:rPr>
              <a:t>ligne de flottaison</a:t>
            </a:r>
            <a:r>
              <a:rPr lang="fr-FR" sz="2400" dirty="0"/>
              <a:t>.</a:t>
            </a:r>
          </a:p>
        </p:txBody>
      </p:sp>
      <p:pic>
        <p:nvPicPr>
          <p:cNvPr id="37890" name="Picture 2" descr="http://t2.gstatic.com/images?q=tbn:ANd9GcTydEWIy49uBzNAqO1zr_9l-SHa_F1FRXHjbh0GCowJiIASRw3Q5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316" y="2492896"/>
            <a:ext cx="7920874" cy="3960440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URVEILLANTS\tirant_d_eau_cle7482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86" y="332656"/>
            <a:ext cx="8644392" cy="5904656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planete-tp.com/local/cache-vignettes/L400xH309/aero2_cle24fe99-115-c441f.jpg"/>
          <p:cNvPicPr>
            <a:picLocks noChangeAspect="1" noChangeArrowheads="1"/>
          </p:cNvPicPr>
          <p:nvPr/>
        </p:nvPicPr>
        <p:blipFill>
          <a:blip r:embed="rId3" cstate="print"/>
          <a:srcRect t="76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fr-FR" dirty="0"/>
              <a:t>La flottaison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afcan.org/dossiers_techniques/gigantisme/gigant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" y="404664"/>
            <a:ext cx="9137579" cy="645333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47864" y="0"/>
            <a:ext cx="133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 flottaison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1720" y="764704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La flottaison est l’intersection de la coque du navire avec la surface supposée plane de la mer.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www.larousse.fr/ressources/contrib/data/media/1102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7993"/>
            <a:ext cx="9144000" cy="526000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67544" y="40466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La ligne de flottaison est une ligne peinte sur la coque du navire correspondant au tirant d’eau été, sans différence.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1143000"/>
          </a:xfrm>
        </p:spPr>
        <p:txBody>
          <a:bodyPr/>
          <a:lstStyle/>
          <a:p>
            <a:r>
              <a:rPr lang="fr-FR" dirty="0"/>
              <a:t>La gîte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400"/>
              <a:t>cours cdt alladé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z="1400" smtClean="0"/>
              <a:pPr/>
              <a:t>4</a:t>
            </a:fld>
            <a:endParaRPr lang="fr-FR" sz="1400"/>
          </a:p>
        </p:txBody>
      </p:sp>
      <p:pic>
        <p:nvPicPr>
          <p:cNvPr id="1026" name="Picture 2" descr="http://us.123rf.com/400wm/400/400/vieloryb/vieloryb0701/vieloryb070100011/713680-vraquier-whit-cranes-icon-design-elements-41e-c-39-est-une-image-a-haute-resolution-avec-clipping-pa.jpg"/>
          <p:cNvPicPr>
            <a:picLocks noChangeAspect="1" noChangeArrowheads="1"/>
          </p:cNvPicPr>
          <p:nvPr/>
        </p:nvPicPr>
        <p:blipFill>
          <a:blip r:embed="rId2" cstate="print"/>
          <a:srcRect l="3538" t="6015" r="5113" b="5151"/>
          <a:stretch>
            <a:fillRect/>
          </a:stretch>
        </p:blipFill>
        <p:spPr bwMode="auto">
          <a:xfrm rot="813963">
            <a:off x="275241" y="612109"/>
            <a:ext cx="8580345" cy="6579575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-167246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navire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76672"/>
            <a:ext cx="8928992" cy="13480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400" dirty="0"/>
              <a:t>Un navire est un engin flottant et ponté destiné à la navigation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400" dirty="0"/>
              <a:t>maritime. </a:t>
            </a:r>
            <a:r>
              <a:rPr lang="fr-FR" sz="2400" dirty="0">
                <a:solidFill>
                  <a:schemeClr val="tx1"/>
                </a:solidFill>
              </a:rPr>
              <a:t>La partie centrale, ou partie maîtresse, a à peu près une 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fr-FR" sz="2400" dirty="0">
                <a:solidFill>
                  <a:schemeClr val="tx1"/>
                </a:solidFill>
              </a:rPr>
              <a:t>forme parallélépipédique.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5910074"/>
            <a:ext cx="8316416" cy="8925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dirty="0"/>
              <a:t>En </a:t>
            </a:r>
            <a:r>
              <a:rPr lang="fr-FR" sz="2800" dirty="0"/>
              <a:t>pratique</a:t>
            </a:r>
            <a:r>
              <a:rPr lang="fr-FR" sz="2400" dirty="0"/>
              <a:t>, c’est un flotteur allongé dans le sens longitudinal admettant un plan de symétrie, appelé plan longitudinal.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marine-marchande.net/Jourlejour/3701-3800/74-MSC-Rosa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716016" y="980728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La gîte est l’angle (θ) du navire dans le sens transversal par rapport à la verticale.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404664"/>
            <a:ext cx="85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 gîte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/>
          <a:lstStyle/>
          <a:p>
            <a:r>
              <a:rPr lang="fr-FR" b="1" dirty="0"/>
              <a:t> LE FRANC-BORD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2050" name="Picture 2" descr="https://upload.wikimedia.org/wikipedia/commons/4/4e/Ship%27s_hull_shape_f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272" y="747511"/>
            <a:ext cx="6552728" cy="58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1520869"/>
            <a:ext cx="31242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Dans la </a:t>
            </a:r>
            <a:r>
              <a:rPr lang="fr-FR" sz="2400" i="1" dirty="0">
                <a:solidFill>
                  <a:srgbClr val="222222"/>
                </a:solidFill>
                <a:latin typeface="Arial" panose="020B0604020202020204" pitchFamily="34" charset="0"/>
              </a:rPr>
              <a:t>marine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, le </a:t>
            </a:r>
            <a:r>
              <a:rPr lang="fr-F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franc-bord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 d'un navire est la distance verticale entre la ligne de flottaison et le pont principal. </a:t>
            </a:r>
          </a:p>
          <a:p>
            <a:pPr algn="just"/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Cette hauteur est variable selon le </a:t>
            </a:r>
            <a:r>
              <a:rPr lang="fr-FR" sz="2400" dirty="0">
                <a:solidFill>
                  <a:srgbClr val="0B0080"/>
                </a:solidFill>
                <a:latin typeface="Arial" panose="020B0604020202020204" pitchFamily="34" charset="0"/>
                <a:hlinkClick r:id="rId3" tooltip="Déplacement (navire)"/>
              </a:rPr>
              <a:t>déplacement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7665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3212976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Définition et réglementation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080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vue de tribord d'un navire avec un franc-bord approprié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48472" cy="58127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79912" y="188640"/>
            <a:ext cx="1173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franc-bord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3568" y="1052736"/>
            <a:ext cx="7560840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Le franc-bord est réglementé par LA CONVENTION INTERNATIONALE DE 1966 SUR LES LIGNES DE CHARGE ( LL66).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Définition et réglementation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18356" y="1536434"/>
            <a:ext cx="8507288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La </a:t>
            </a:r>
            <a:r>
              <a:rPr lang="fr-F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ligne internationale de charge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, ou </a:t>
            </a:r>
            <a:r>
              <a:rPr lang="fr-F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ligne de </a:t>
            </a:r>
            <a:r>
              <a:rPr lang="fr-FR" sz="2400" b="1" dirty="0" err="1">
                <a:solidFill>
                  <a:srgbClr val="0B0080"/>
                </a:solidFill>
                <a:latin typeface="Arial" panose="020B0604020202020204" pitchFamily="34" charset="0"/>
                <a:hlinkClick r:id="rId2" tooltip="Samuel Plimsoll"/>
              </a:rPr>
              <a:t>Plimsoll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, ou encore </a:t>
            </a:r>
            <a:r>
              <a:rPr lang="fr-FR" sz="2400" b="1" dirty="0">
                <a:solidFill>
                  <a:srgbClr val="0B0080"/>
                </a:solidFill>
                <a:latin typeface="Arial" panose="020B0604020202020204" pitchFamily="34" charset="0"/>
                <a:hlinkClick r:id="rId3" tooltip="Franc-bord"/>
              </a:rPr>
              <a:t>marque de franc-bord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 est un ensemble de symboles peints (</a:t>
            </a:r>
            <a:r>
              <a:rPr lang="fr-FR" sz="2400" b="1" dirty="0">
                <a:solidFill>
                  <a:srgbClr val="222222"/>
                </a:solidFill>
                <a:latin typeface="Arial" panose="020B0604020202020204" pitchFamily="34" charset="0"/>
              </a:rPr>
              <a:t>soudés si la coque est métallique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) sur les flancs des navires indiquant la hauteur maximale de la </a:t>
            </a:r>
            <a:r>
              <a:rPr lang="fr-FR" sz="2400" dirty="0">
                <a:solidFill>
                  <a:srgbClr val="0B0080"/>
                </a:solidFill>
                <a:latin typeface="Arial" panose="020B0604020202020204" pitchFamily="34" charset="0"/>
                <a:hlinkClick r:id="rId4" tooltip="Ligne de flottaison"/>
              </a:rPr>
              <a:t>ligne de flottaison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, selon la nature de la cargaison du navire et des propriétés physiques (</a:t>
            </a:r>
            <a:r>
              <a:rPr lang="fr-FR" sz="2400" dirty="0">
                <a:solidFill>
                  <a:srgbClr val="0B0080"/>
                </a:solidFill>
                <a:latin typeface="Arial" panose="020B0604020202020204" pitchFamily="34" charset="0"/>
                <a:hlinkClick r:id="rId5" tooltip="Salinité"/>
              </a:rPr>
              <a:t>salinité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fr-FR" sz="2400" dirty="0">
                <a:solidFill>
                  <a:srgbClr val="0B0080"/>
                </a:solidFill>
                <a:latin typeface="Arial" panose="020B0604020202020204" pitchFamily="34" charset="0"/>
                <a:hlinkClick r:id="rId6" tooltip="Température"/>
              </a:rPr>
              <a:t>température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) de l'eau, et de la zone </a:t>
            </a:r>
            <a:r>
              <a:rPr lang="fr-FR" sz="2400" i="1" dirty="0">
                <a:solidFill>
                  <a:srgbClr val="222222"/>
                </a:solidFill>
                <a:latin typeface="Arial" panose="020B0604020202020204" pitchFamily="34" charset="0"/>
              </a:rPr>
              <a:t>saisonnière</a:t>
            </a:r>
            <a:r>
              <a:rPr lang="fr-FR" sz="2400" baseline="30000" dirty="0">
                <a:solidFill>
                  <a:srgbClr val="0B0080"/>
                </a:solidFill>
                <a:latin typeface="Arial" panose="020B0604020202020204" pitchFamily="34" charset="0"/>
                <a:hlinkClick r:id="rId7"/>
              </a:rPr>
              <a:t>1</a:t>
            </a:r>
            <a:r>
              <a:rPr lang="fr-FR" sz="2400" dirty="0">
                <a:solidFill>
                  <a:srgbClr val="222222"/>
                </a:solidFill>
                <a:latin typeface="Arial" panose="020B0604020202020204" pitchFamily="34" charset="0"/>
              </a:rPr>
              <a:t> dans laquelle il navigue.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http://img.zphoto.fr/data/photo/0c/3f/7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090" y="1916832"/>
            <a:ext cx="7119840" cy="49411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3528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Les lignes de charge sont matérialisées par des bandes horizontales disposées perpendiculairement à une bande verticale sur l’avant de l’anneau de franc-bord (Eté, Tropical, Hiver, Hiver Atlantique Nord, Douce et Tropical Douce).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4" name="Picture 2" descr="https://upload.wikimedia.org/wikipedia/commons/thumb/b/b6/Brosen_plimsoll_line_en.svg/550px-Brosen_plimsoll_line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1" y="1412776"/>
            <a:ext cx="845065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39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Définition et réglementation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678706"/>
            <a:ext cx="8964488" cy="586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b="1" dirty="0">
                <a:solidFill>
                  <a:srgbClr val="222222"/>
                </a:solidFill>
                <a:latin typeface="Arial" panose="020B0604020202020204" pitchFamily="34" charset="0"/>
              </a:rPr>
              <a:t>TF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 (Tropical </a:t>
            </a:r>
            <a:r>
              <a:rPr lang="fr-FR" sz="2300" dirty="0" err="1">
                <a:solidFill>
                  <a:srgbClr val="222222"/>
                </a:solidFill>
                <a:latin typeface="Arial" panose="020B0604020202020204" pitchFamily="34" charset="0"/>
              </a:rPr>
              <a:t>Fresh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 water) = </a:t>
            </a:r>
            <a:r>
              <a:rPr lang="fr-FR" sz="2300" dirty="0">
                <a:solidFill>
                  <a:srgbClr val="0B0080"/>
                </a:solidFill>
                <a:latin typeface="Arial" panose="020B0604020202020204" pitchFamily="34" charset="0"/>
                <a:hlinkClick r:id="rId2" tooltip="Eau douce"/>
              </a:rPr>
              <a:t>Eau douce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 tropicale lorsque la cargaison n'est pas du bois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b="1" dirty="0">
                <a:solidFill>
                  <a:srgbClr val="222222"/>
                </a:solidFill>
                <a:latin typeface="Arial" panose="020B0604020202020204" pitchFamily="34" charset="0"/>
              </a:rPr>
              <a:t>F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fr-FR" sz="2300" dirty="0" err="1">
                <a:solidFill>
                  <a:srgbClr val="222222"/>
                </a:solidFill>
                <a:latin typeface="Arial" panose="020B0604020202020204" pitchFamily="34" charset="0"/>
              </a:rPr>
              <a:t>Fresh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 water) = Eau douce lorsque la cargaison n'est pas du bois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b="1" dirty="0">
                <a:solidFill>
                  <a:srgbClr val="222222"/>
                </a:solidFill>
                <a:latin typeface="Arial" panose="020B0604020202020204" pitchFamily="34" charset="0"/>
              </a:rPr>
              <a:t>T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 (Tropical) = Eau salée tropicale lorsque la cargaison n'est pas du bois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b="1" dirty="0">
                <a:solidFill>
                  <a:srgbClr val="222222"/>
                </a:solidFill>
                <a:latin typeface="Arial" panose="020B0604020202020204" pitchFamily="34" charset="0"/>
              </a:rPr>
              <a:t>S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fr-FR" sz="2300" dirty="0" err="1">
                <a:solidFill>
                  <a:srgbClr val="222222"/>
                </a:solidFill>
                <a:latin typeface="Arial" panose="020B0604020202020204" pitchFamily="34" charset="0"/>
              </a:rPr>
              <a:t>Summer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) = Eau salée en saison estivale lorsque la cargaison n'est pas du bois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b="1" dirty="0">
                <a:solidFill>
                  <a:srgbClr val="222222"/>
                </a:solidFill>
                <a:latin typeface="Arial" panose="020B0604020202020204" pitchFamily="34" charset="0"/>
              </a:rPr>
              <a:t>W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 (Winter) = Eau salée en saison hivernale lorsque la cargaison n'est pas du bois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300" b="1" dirty="0">
                <a:solidFill>
                  <a:srgbClr val="222222"/>
                </a:solidFill>
                <a:latin typeface="Arial" panose="020B0604020202020204" pitchFamily="34" charset="0"/>
              </a:rPr>
              <a:t>WNA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 (Winter </a:t>
            </a:r>
            <a:r>
              <a:rPr lang="fr-FR" sz="2300" dirty="0" err="1">
                <a:solidFill>
                  <a:srgbClr val="222222"/>
                </a:solidFill>
                <a:latin typeface="Arial" panose="020B0604020202020204" pitchFamily="34" charset="0"/>
              </a:rPr>
              <a:t>North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 Atlantic) = Eau salée en saison hivernale sur l'</a:t>
            </a:r>
            <a:r>
              <a:rPr lang="fr-FR" sz="2300" dirty="0">
                <a:solidFill>
                  <a:srgbClr val="0B0080"/>
                </a:solidFill>
                <a:latin typeface="Arial" panose="020B0604020202020204" pitchFamily="34" charset="0"/>
                <a:hlinkClick r:id="rId3" tooltip="Océan Atlantique"/>
              </a:rPr>
              <a:t>Atlantique</a:t>
            </a:r>
            <a:r>
              <a:rPr lang="fr-FR" sz="2300" dirty="0">
                <a:solidFill>
                  <a:srgbClr val="222222"/>
                </a:solidFill>
                <a:latin typeface="Arial" panose="020B0604020202020204" pitchFamily="34" charset="0"/>
              </a:rPr>
              <a:t> nord lorsque la cargaison n'est pas du bois</a:t>
            </a:r>
            <a:endParaRPr lang="fr-FR" sz="23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5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fr-FR" b="1" dirty="0"/>
              <a:t>LA JAUGE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ine-marchande.net/groupe%20mar-mar/Documents/Perchoc/Skyfotos/Magdalena-Oldendor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0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navire cargo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mixte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Définition et réglementation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/>
              <a:t>La jauge ou tonnage d'un navire est un nombre qui caractérise selon certains critères la capacité ou le volume du navire.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jauge est réglementée par la Convention internationale sur le jaugeage des navires (Londres 1969) applicable à tous les navires de plus de 24 m depuis 1994.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On distingue </a:t>
            </a:r>
            <a:r>
              <a:rPr lang="fr-FR" b="1" i="1" dirty="0"/>
              <a:t>la jauge brute et la jauge nette</a:t>
            </a:r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Définition et réglementation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400" b="1" u="sng" dirty="0"/>
              <a:t>LA JAUGE BRUTE</a:t>
            </a:r>
          </a:p>
          <a:p>
            <a:pPr algn="just"/>
            <a:r>
              <a:rPr lang="fr-FR" sz="2400" dirty="0"/>
              <a:t>La jauge brute est fonction du volume total de tous les espaces clos du navire. 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Elle est  utilisée pour :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dirty="0"/>
              <a:t> la délimitation des compétences des brevets,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dirty="0"/>
              <a:t> l'application des règlements de sécurité, de construction)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dirty="0"/>
              <a:t> l'établissement des statistiques économiques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dirty="0"/>
              <a:t>la limitation de responsabilité des propriétaires de navires.</a:t>
            </a:r>
          </a:p>
          <a:p>
            <a:pPr algn="just"/>
            <a:endParaRPr lang="fr-FR" sz="24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fr-FR" sz="3200" b="1" dirty="0"/>
              <a:t>Définition et réglementation</a:t>
            </a:r>
            <a:endParaRPr lang="fr-FR" sz="32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sz="2800" b="1" u="sng" dirty="0"/>
              <a:t>LA JAUGE NETTE</a:t>
            </a:r>
          </a:p>
          <a:p>
            <a:pPr algn="just"/>
            <a:r>
              <a:rPr lang="fr-FR" sz="2800" dirty="0"/>
              <a:t>La jauge nette est fonction du volume des espaces à  cargaison et du nombre de passagers.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La jauge nette est utilisée pour :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2800" dirty="0"/>
              <a:t>le calcul des rétributions de service (port/ pilotage/ lamanage...)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2800" dirty="0"/>
              <a:t> le régime fiscal.</a:t>
            </a:r>
          </a:p>
          <a:p>
            <a:pPr lvl="2" algn="just">
              <a:buFont typeface="Wingdings" pitchFamily="2" charset="2"/>
              <a:buChar char="ü"/>
            </a:pP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Définition et réglementation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800" b="1" dirty="0"/>
              <a:t>L’UNITE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2800" dirty="0"/>
              <a:t>La jauge n’a plus d’unité. On utilise cependant le terme d’</a:t>
            </a:r>
            <a:r>
              <a:rPr lang="fr-FR" sz="2800" dirty="0" err="1"/>
              <a:t>Unified</a:t>
            </a:r>
            <a:r>
              <a:rPr lang="fr-FR" sz="2800" dirty="0"/>
              <a:t> </a:t>
            </a:r>
            <a:r>
              <a:rPr lang="fr-FR" sz="2800" dirty="0" err="1"/>
              <a:t>Measurement</a:t>
            </a:r>
            <a:r>
              <a:rPr lang="fr-FR" sz="2800" dirty="0"/>
              <a:t> System (UMS) qui ne correspond plus à un volume précis.</a:t>
            </a:r>
          </a:p>
          <a:p>
            <a:pPr lvl="2" algn="just">
              <a:buFont typeface="Wingdings" pitchFamily="2" charset="2"/>
              <a:buChar char="ü"/>
            </a:pPr>
            <a:endParaRPr lang="fr-FR" sz="2800" dirty="0"/>
          </a:p>
          <a:p>
            <a:pPr lvl="2" algn="just">
              <a:buFont typeface="Wingdings" pitchFamily="2" charset="2"/>
              <a:buChar char="ü"/>
            </a:pPr>
            <a:r>
              <a:rPr lang="fr-FR" sz="2800" dirty="0"/>
              <a:t>Le tonneau de jauge d’Oslo 1947 qui est égal à 2,83 m</a:t>
            </a:r>
            <a:r>
              <a:rPr lang="fr-FR" sz="2800" baseline="30000" dirty="0"/>
              <a:t>3</a:t>
            </a:r>
            <a:r>
              <a:rPr lang="fr-FR" sz="2800" dirty="0"/>
              <a:t> ou 100 </a:t>
            </a:r>
            <a:r>
              <a:rPr lang="fr-FR" sz="2800" dirty="0" err="1"/>
              <a:t>cubic</a:t>
            </a:r>
            <a:r>
              <a:rPr lang="fr-FR" sz="2800" dirty="0"/>
              <a:t> </a:t>
            </a:r>
            <a:r>
              <a:rPr lang="fr-FR" sz="2800" dirty="0" err="1"/>
              <a:t>feet</a:t>
            </a:r>
            <a:r>
              <a:rPr lang="fr-FR" sz="2800" dirty="0"/>
              <a:t> est donc à oublier pour les navires marchands.</a:t>
            </a:r>
          </a:p>
          <a:p>
            <a:pPr algn="just">
              <a:buFont typeface="Wingdings" pitchFamily="2" charset="2"/>
              <a:buChar char="§"/>
            </a:pP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Définition et réglementation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800" b="1" dirty="0"/>
              <a:t>L’UNITE</a:t>
            </a:r>
          </a:p>
          <a:p>
            <a:pPr lvl="2" algn="just">
              <a:buFont typeface="Wingdings" pitchFamily="2" charset="2"/>
              <a:buChar char="ü"/>
            </a:pPr>
            <a:r>
              <a:rPr lang="fr-FR" sz="2800" dirty="0"/>
              <a:t>Il faut pourtant noter que restent en vigueur des jauges particulières pour le passage de certains canaux (Panama, Suez).</a:t>
            </a:r>
          </a:p>
          <a:p>
            <a:pPr lvl="2" algn="just">
              <a:buFont typeface="Wingdings" pitchFamily="2" charset="2"/>
              <a:buChar char="ü"/>
            </a:pPr>
            <a:endParaRPr lang="fr-FR" sz="2800" dirty="0"/>
          </a:p>
          <a:p>
            <a:pPr lvl="2" algn="just">
              <a:buFont typeface="Wingdings" pitchFamily="2" charset="2"/>
              <a:buChar char="ü"/>
            </a:pPr>
            <a:r>
              <a:rPr lang="fr-FR" sz="2800" dirty="0"/>
              <a:t>Les efforts entrepris par l’OMI pour parvenir à l’unification de ces jauges n’ont à ce jour pas abouti (Résolution A 492 de 1981 entre autres).</a:t>
            </a:r>
          </a:p>
          <a:p>
            <a:pPr algn="just">
              <a:buFont typeface="Wingdings" pitchFamily="2" charset="2"/>
              <a:buChar char="§"/>
            </a:pP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defense.gouv.fr/var/dicod/storage/images/base-de-medias/images/marine/symbolique/borda/dimensions/993560-1-fre-FR/dimen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caractéristiques navire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412778"/>
          <a:ext cx="8229600" cy="433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607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Longueur hors tout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59 mètres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07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Largeur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10,90 mètres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07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Tirant d'eau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4,20 mètres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020">
                <a:tc>
                  <a:txBody>
                    <a:bodyPr/>
                    <a:lstStyle/>
                    <a:p>
                      <a:endParaRPr lang="fr-FR" dirty="0">
                        <a:latin typeface="Arial Black" pitchFamily="34" charset="0"/>
                      </a:endParaRPr>
                    </a:p>
                    <a:p>
                      <a:r>
                        <a:rPr lang="fr-FR" dirty="0">
                          <a:latin typeface="Arial Black" pitchFamily="34" charset="0"/>
                        </a:rPr>
                        <a:t>Tirant d'air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22 mètres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020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Déplacement à pleine charge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850 tonnes et 980 tonnes à pleine charge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020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Distance franchissable à 8 nœuds: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11.400 nautiques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607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Vitesse maximale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15 nœuds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607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Nombre de couchages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49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607"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Autonomie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Arial Black" pitchFamily="34" charset="0"/>
                        </a:rPr>
                        <a:t>30 jours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59B4A-50CB-CC33-9547-86A3A1BB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>
                <a:latin typeface="Bell MT" panose="02020503060305020303" pitchFamily="18" charset="0"/>
              </a:rPr>
              <a:t>STABILITE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73C179-81D3-780E-AFC9-683A24FE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649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62AECE-7C6F-C6C8-08F1-C5F15EB9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flottabilite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D70EEA-467F-1ABA-79C0-F09683D3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9048"/>
            <a:ext cx="9036496" cy="4525963"/>
          </a:xfrm>
        </p:spPr>
        <p:txBody>
          <a:bodyPr>
            <a:normAutofit/>
          </a:bodyPr>
          <a:lstStyle/>
          <a:p>
            <a:r>
              <a:rPr lang="fr-F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C’est le pouvoir du navire de maintenir une position par rapport à l’eau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7BDAE7-5A12-95BC-8C92-5CE28DD5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78C1EF-A478-F3B2-0FD9-36E40FD5D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720" y="1664692"/>
            <a:ext cx="4861520" cy="27432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B1DE620-F06D-4071-8DE8-88B0727346B5}"/>
              </a:ext>
            </a:extLst>
          </p:cNvPr>
          <p:cNvSpPr txBox="1"/>
          <p:nvPr/>
        </p:nvSpPr>
        <p:spPr>
          <a:xfrm>
            <a:off x="-43773" y="4480671"/>
            <a:ext cx="92315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 carène étant la partie immergée de la </a:t>
            </a:r>
            <a:r>
              <a:rPr lang="fr-FR" sz="20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coque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d'un navire, le centre de carène est le  centre géométrique du volume immergé (volume du fluide déplacé), la position du centre de carène varie avec les </a:t>
            </a:r>
            <a:r>
              <a:rPr lang="fr-FR" sz="20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tirants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fr-FR" sz="20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</a:t>
            </a:r>
            <a:r>
              <a:rPr lang="fr-FR" sz="20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eau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(l'enfoncement), l'</a:t>
            </a:r>
            <a:r>
              <a:rPr lang="fr-FR" sz="20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assiette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et la </a:t>
            </a:r>
            <a:r>
              <a:rPr lang="fr-FR" sz="2000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gîte</a:t>
            </a:r>
            <a:r>
              <a:rPr lang="fr-F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fr-F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équilibre du navire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est conditionné par les positions respectives de ces deux points.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809056-F187-B4C0-980D-090A3FA63C53}"/>
              </a:ext>
            </a:extLst>
          </p:cNvPr>
          <p:cNvSpPr txBox="1"/>
          <p:nvPr/>
        </p:nvSpPr>
        <p:spPr>
          <a:xfrm>
            <a:off x="4366971" y="3441380"/>
            <a:ext cx="21602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62C365-EE9E-E76E-1EB2-95DFDD8B110B}"/>
              </a:ext>
            </a:extLst>
          </p:cNvPr>
          <p:cNvSpPr txBox="1"/>
          <p:nvPr/>
        </p:nvSpPr>
        <p:spPr>
          <a:xfrm>
            <a:off x="4366971" y="3589332"/>
            <a:ext cx="216024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6524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2113C6-0AC9-2F14-F8AD-EC4C2B73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336704"/>
          </a:xfrm>
        </p:spPr>
        <p:txBody>
          <a:bodyPr/>
          <a:lstStyle/>
          <a:p>
            <a:r>
              <a:rPr lang="fr-FR" b="1" dirty="0"/>
              <a:t>Equilibre stable </a:t>
            </a:r>
            <a:r>
              <a:rPr lang="fr-FR" dirty="0"/>
              <a:t>c’est la capacité du navire à revenir à sa position initiale lorsqu’il s’écarte.</a:t>
            </a:r>
          </a:p>
          <a:p>
            <a:r>
              <a:rPr lang="fr-FR" b="1" dirty="0"/>
              <a:t>Equilibre instable </a:t>
            </a:r>
            <a:r>
              <a:rPr lang="fr-FR" dirty="0"/>
              <a:t>lorsqu’on incline le navire, il à tendance a s’écarter davantage .</a:t>
            </a:r>
          </a:p>
          <a:p>
            <a:r>
              <a:rPr lang="fr-FR" b="1" dirty="0"/>
              <a:t>Equilibre indiffèrent </a:t>
            </a:r>
            <a:r>
              <a:rPr lang="fr-FR" dirty="0"/>
              <a:t>lorsqu’on incline le navire, il a tendance à rester dans cette position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C313BB-D0CD-9230-E327-00BF9198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23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terschalt.de/grafiken/navecs_mainview.jpg"/>
          <p:cNvPicPr>
            <a:picLocks noChangeAspect="1" noChangeArrowheads="1"/>
          </p:cNvPicPr>
          <p:nvPr/>
        </p:nvPicPr>
        <p:blipFill>
          <a:blip r:embed="rId2" cstate="print"/>
          <a:srcRect l="6249" t="10797" b="17344"/>
          <a:stretch>
            <a:fillRect/>
          </a:stretch>
        </p:blipFill>
        <p:spPr bwMode="auto">
          <a:xfrm>
            <a:off x="0" y="332656"/>
            <a:ext cx="9144000" cy="5256584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5877272"/>
            <a:ext cx="8229600" cy="49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Schéma  d’un navire 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1FA99-0951-1E54-3E49-BBD796659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2F74F-AFA4-5DBB-639A-B5C4E00B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fr-FR" dirty="0"/>
              <a:t>STABILITE TRANSVERSALE DU NAVIRE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CD5EC7-2311-68CD-1E37-641D78FFB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02634"/>
          </a:xfrm>
        </p:spPr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On s' intéresse au mouvement de rotation autour de l'axe longitudinal: </a:t>
            </a:r>
            <a:r>
              <a:rPr lang="fr-FR" b="1" dirty="0">
                <a:solidFill>
                  <a:srgbClr val="0070C0"/>
                </a:solidFill>
              </a:rPr>
              <a:t>le roulis </a:t>
            </a:r>
            <a:r>
              <a:rPr lang="fr-FR" dirty="0">
                <a:solidFill>
                  <a:srgbClr val="0070C0"/>
                </a:solidFill>
              </a:rPr>
              <a:t>(roll en anglais. On associe à ce mouvement un angle de rotation, </a:t>
            </a:r>
            <a:r>
              <a:rPr lang="fr-FR" dirty="0">
                <a:solidFill>
                  <a:srgbClr val="0070C0"/>
                </a:solidFill>
                <a:sym typeface="Symbol" panose="05050102010706020507" pitchFamily="18" charset="2"/>
              </a:rPr>
              <a:t></a:t>
            </a:r>
            <a:r>
              <a:rPr lang="fr-FR" dirty="0">
                <a:solidFill>
                  <a:srgbClr val="0070C0"/>
                </a:solidFill>
              </a:rPr>
              <a:t>, correspondant à l'inclinaison transversale du navire, on parle encore de la gîte (heel en anglais).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83E208-87F4-9245-7856-E3E4AC82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60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910EE3-2230-CFD0-385D-F13E54093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2"/>
            <a:ext cx="9144000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538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C59D8-8143-7C80-66D1-9B8D0D658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28011-8C71-3C56-784C-A28653B5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fr-FR" dirty="0"/>
              <a:t>STABILITE TRANSVERSALE DU NAVIRE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983BDB3-5E7F-6C3A-E8CA-2265ACB9F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B1BE69-B9D5-2CA8-3486-4C6015EF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6444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33A09-85EF-2A22-5AF8-CA0148668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17A8C-40C0-4162-2DA2-1278760D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fr-FR" dirty="0"/>
              <a:t>STABILITE TRANSVERSALE DU NAVIRE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EA34A0-E3F8-BDB1-49E0-716C36FB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62</a:t>
            </a:fld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269B298-B38F-9BC8-FCF4-C0B7224BD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457A3DF-3C6D-B201-8DCF-DDA7EEA9BA88}"/>
              </a:ext>
            </a:extLst>
          </p:cNvPr>
          <p:cNvSpPr txBox="1"/>
          <p:nvPr/>
        </p:nvSpPr>
        <p:spPr>
          <a:xfrm>
            <a:off x="3707904" y="2492896"/>
            <a:ext cx="72008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vent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A5FAC3E-56DB-8411-17B4-F1764CFA0C80}"/>
              </a:ext>
            </a:extLst>
          </p:cNvPr>
          <p:cNvSpPr txBox="1"/>
          <p:nvPr/>
        </p:nvSpPr>
        <p:spPr>
          <a:xfrm>
            <a:off x="3995936" y="4077072"/>
            <a:ext cx="8640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vague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24FCDF-30C4-EA77-EB4A-2101FD16CA85}"/>
              </a:ext>
            </a:extLst>
          </p:cNvPr>
          <p:cNvSpPr txBox="1"/>
          <p:nvPr/>
        </p:nvSpPr>
        <p:spPr>
          <a:xfrm>
            <a:off x="7380312" y="5301208"/>
            <a:ext cx="158417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Mouvement vers la droite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322CDBF-FC53-D46C-54F8-9E3CA0D9FB5F}"/>
              </a:ext>
            </a:extLst>
          </p:cNvPr>
          <p:cNvSpPr txBox="1"/>
          <p:nvPr/>
        </p:nvSpPr>
        <p:spPr>
          <a:xfrm>
            <a:off x="6118200" y="5782613"/>
            <a:ext cx="864096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7D0AEC6-4259-4F89-4E6F-6DBD8C19ADBD}"/>
              </a:ext>
            </a:extLst>
          </p:cNvPr>
          <p:cNvSpPr txBox="1"/>
          <p:nvPr/>
        </p:nvSpPr>
        <p:spPr>
          <a:xfrm>
            <a:off x="6550248" y="887091"/>
            <a:ext cx="61304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573A0D-F74F-762A-B266-CED73E5EA121}"/>
              </a:ext>
            </a:extLst>
          </p:cNvPr>
          <p:cNvSpPr txBox="1"/>
          <p:nvPr/>
        </p:nvSpPr>
        <p:spPr>
          <a:xfrm>
            <a:off x="179512" y="5115023"/>
            <a:ext cx="39604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G</a:t>
            </a:r>
            <a:r>
              <a:rPr lang="fr-FR" dirty="0"/>
              <a:t> : le centre de gravité du navire</a:t>
            </a:r>
          </a:p>
          <a:p>
            <a:r>
              <a:rPr lang="fr-FR" b="1" dirty="0"/>
              <a:t>B</a:t>
            </a:r>
            <a:r>
              <a:rPr lang="fr-FR" dirty="0"/>
              <a:t> : le centre de carène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0629FEE-31A2-17C8-BE88-A9AE7F75C2E5}"/>
              </a:ext>
            </a:extLst>
          </p:cNvPr>
          <p:cNvSpPr txBox="1"/>
          <p:nvPr/>
        </p:nvSpPr>
        <p:spPr>
          <a:xfrm>
            <a:off x="-2345" y="5761354"/>
            <a:ext cx="6037726" cy="1069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 se forme un couple de redressement de moment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= </a:t>
            </a:r>
            <a:r>
              <a:rPr lang="fr-FR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* </a:t>
            </a:r>
            <a:r>
              <a:rPr lang="fr-FR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GZ</a:t>
            </a:r>
            <a:r>
              <a:rPr lang="fr-FR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tendant à faire retrouver au navire sa position initiale droite.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567E9FD-3DD8-B061-61F7-5423C359AE31}"/>
              </a:ext>
            </a:extLst>
          </p:cNvPr>
          <p:cNvCxnSpPr>
            <a:cxnSpLocks/>
          </p:cNvCxnSpPr>
          <p:nvPr/>
        </p:nvCxnSpPr>
        <p:spPr>
          <a:xfrm>
            <a:off x="6660232" y="3717032"/>
            <a:ext cx="196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111AF7F-83B7-19BB-44D8-1819A67DA6C2}"/>
              </a:ext>
            </a:extLst>
          </p:cNvPr>
          <p:cNvSpPr txBox="1"/>
          <p:nvPr/>
        </p:nvSpPr>
        <p:spPr>
          <a:xfrm>
            <a:off x="6856772" y="3486199"/>
            <a:ext cx="451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5317751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0CDEE-EBF3-C6AE-BFEF-CB33C2D9E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D53819-4D29-269F-6D54-0E94B0E5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fr-FR" dirty="0"/>
              <a:t>STABILITE LONGITUDINALE DU NAVIRE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98B1A9F-4E38-337F-2773-7E93B62E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63</a:t>
            </a:fld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B75741B-BB53-CB28-073A-6DC098BD6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5435"/>
            <a:ext cx="9180512" cy="2617642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8294480-56C5-D1A4-CF7F-7DA2864ABBBF}"/>
              </a:ext>
            </a:extLst>
          </p:cNvPr>
          <p:cNvSpPr txBox="1"/>
          <p:nvPr/>
        </p:nvSpPr>
        <p:spPr>
          <a:xfrm>
            <a:off x="611560" y="3024450"/>
            <a:ext cx="93610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/>
              <a:t>Tirant d’eau ARRIERE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8ED28A8-5DF1-3C01-BC0E-0F632AF73395}"/>
              </a:ext>
            </a:extLst>
          </p:cNvPr>
          <p:cNvSpPr txBox="1"/>
          <p:nvPr/>
        </p:nvSpPr>
        <p:spPr>
          <a:xfrm>
            <a:off x="3995936" y="3015901"/>
            <a:ext cx="99036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/>
              <a:t>Tirant d’eau MILIEU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A6DBFB-1F73-E4D4-5A12-0C436F11F789}"/>
              </a:ext>
            </a:extLst>
          </p:cNvPr>
          <p:cNvSpPr txBox="1"/>
          <p:nvPr/>
        </p:nvSpPr>
        <p:spPr>
          <a:xfrm>
            <a:off x="7884368" y="3015901"/>
            <a:ext cx="99036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/>
              <a:t>Tirant d’eau AVANT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EF159AD-1733-D8AC-51D9-EAC43D03DF99}"/>
              </a:ext>
            </a:extLst>
          </p:cNvPr>
          <p:cNvCxnSpPr>
            <a:cxnSpLocks/>
          </p:cNvCxnSpPr>
          <p:nvPr/>
        </p:nvCxnSpPr>
        <p:spPr>
          <a:xfrm flipV="1">
            <a:off x="4528714" y="1772816"/>
            <a:ext cx="0" cy="1068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8914847-42E3-50F1-2D9A-3766DA942133}"/>
              </a:ext>
            </a:extLst>
          </p:cNvPr>
          <p:cNvCxnSpPr>
            <a:cxnSpLocks/>
          </p:cNvCxnSpPr>
          <p:nvPr/>
        </p:nvCxnSpPr>
        <p:spPr>
          <a:xfrm flipH="1">
            <a:off x="4470526" y="2564904"/>
            <a:ext cx="8874" cy="851107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B7AC17F-008F-754D-B5D6-B60DCBCF298E}"/>
              </a:ext>
            </a:extLst>
          </p:cNvPr>
          <p:cNvSpPr txBox="1"/>
          <p:nvPr/>
        </p:nvSpPr>
        <p:spPr>
          <a:xfrm>
            <a:off x="4545063" y="1556792"/>
            <a:ext cx="314964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B64B8F8-2095-FCF1-39F8-93D596126D59}"/>
              </a:ext>
            </a:extLst>
          </p:cNvPr>
          <p:cNvSpPr txBox="1"/>
          <p:nvPr/>
        </p:nvSpPr>
        <p:spPr>
          <a:xfrm>
            <a:off x="4142430" y="2789192"/>
            <a:ext cx="351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6FC4366-17E8-ADB2-63CB-E59A7FA957BD}"/>
              </a:ext>
            </a:extLst>
          </p:cNvPr>
          <p:cNvSpPr txBox="1"/>
          <p:nvPr/>
        </p:nvSpPr>
        <p:spPr>
          <a:xfrm>
            <a:off x="4138530" y="2441793"/>
            <a:ext cx="351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DFDFE1F-98A8-AAAB-DBF9-85F9BFF2A1B9}"/>
              </a:ext>
            </a:extLst>
          </p:cNvPr>
          <p:cNvSpPr txBox="1"/>
          <p:nvPr/>
        </p:nvSpPr>
        <p:spPr>
          <a:xfrm>
            <a:off x="4478193" y="2682225"/>
            <a:ext cx="351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2C8B9DB-8DBC-7881-9CD5-EBDBB0ACE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1712"/>
            <a:ext cx="9919184" cy="283519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1D068A71-BE78-BFFE-2598-A12A3D620366}"/>
              </a:ext>
            </a:extLst>
          </p:cNvPr>
          <p:cNvSpPr txBox="1"/>
          <p:nvPr/>
        </p:nvSpPr>
        <p:spPr>
          <a:xfrm>
            <a:off x="457200" y="6383307"/>
            <a:ext cx="93610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/>
              <a:t>Tirant d’eau ARRIERE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C17CC8-8C11-130E-7D9D-7A268C657E70}"/>
              </a:ext>
            </a:extLst>
          </p:cNvPr>
          <p:cNvSpPr txBox="1"/>
          <p:nvPr/>
        </p:nvSpPr>
        <p:spPr>
          <a:xfrm>
            <a:off x="4344333" y="6416324"/>
            <a:ext cx="99036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/>
              <a:t>Tirant d’eau MILIEU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F5B67A7-E199-D775-8E07-FA323EAA2321}"/>
              </a:ext>
            </a:extLst>
          </p:cNvPr>
          <p:cNvSpPr txBox="1"/>
          <p:nvPr/>
        </p:nvSpPr>
        <p:spPr>
          <a:xfrm>
            <a:off x="7974009" y="6383307"/>
            <a:ext cx="990364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/>
              <a:t>Tirant d’eau AVANT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080C9CA-B9B0-82F1-E5E9-8176F2848F29}"/>
              </a:ext>
            </a:extLst>
          </p:cNvPr>
          <p:cNvCxnSpPr>
            <a:cxnSpLocks/>
          </p:cNvCxnSpPr>
          <p:nvPr/>
        </p:nvCxnSpPr>
        <p:spPr>
          <a:xfrm>
            <a:off x="4553744" y="6198296"/>
            <a:ext cx="9382" cy="585121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4FB89CE9-AE55-0AB3-96F0-AD5B08D5122D}"/>
              </a:ext>
            </a:extLst>
          </p:cNvPr>
          <p:cNvCxnSpPr>
            <a:cxnSpLocks/>
          </p:cNvCxnSpPr>
          <p:nvPr/>
        </p:nvCxnSpPr>
        <p:spPr>
          <a:xfrm flipV="1">
            <a:off x="4234595" y="5785640"/>
            <a:ext cx="0" cy="6572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45038A8C-6F95-572F-3286-F48A1170999D}"/>
              </a:ext>
            </a:extLst>
          </p:cNvPr>
          <p:cNvSpPr txBox="1"/>
          <p:nvPr/>
        </p:nvSpPr>
        <p:spPr>
          <a:xfrm>
            <a:off x="3921750" y="6337141"/>
            <a:ext cx="351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D7D1387-645D-51AF-7D90-ED452CF8DBA4}"/>
              </a:ext>
            </a:extLst>
          </p:cNvPr>
          <p:cNvSpPr txBox="1"/>
          <p:nvPr/>
        </p:nvSpPr>
        <p:spPr>
          <a:xfrm>
            <a:off x="4553204" y="6137086"/>
            <a:ext cx="351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tx2">
                    <a:lumMod val="75000"/>
                  </a:schemeClr>
                </a:solidFill>
              </a:rPr>
              <a:t>G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BCBC0D0-7DA0-A125-2C89-290D4D19B24A}"/>
              </a:ext>
            </a:extLst>
          </p:cNvPr>
          <p:cNvSpPr txBox="1"/>
          <p:nvPr/>
        </p:nvSpPr>
        <p:spPr>
          <a:xfrm>
            <a:off x="4086176" y="875753"/>
            <a:ext cx="3672408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G</a:t>
            </a:r>
            <a:r>
              <a:rPr lang="fr-FR" sz="1600" dirty="0"/>
              <a:t> : le centre de gravité du navire</a:t>
            </a:r>
          </a:p>
          <a:p>
            <a:r>
              <a:rPr lang="fr-FR" sz="1600" b="1" dirty="0"/>
              <a:t>B</a:t>
            </a:r>
            <a:r>
              <a:rPr lang="fr-FR" sz="1600" dirty="0"/>
              <a:t> : le centre de carène</a:t>
            </a:r>
          </a:p>
        </p:txBody>
      </p:sp>
    </p:spTree>
    <p:extLst>
      <p:ext uri="{BB962C8B-B14F-4D97-AF65-F5344CB8AC3E}">
        <p14:creationId xmlns:p14="http://schemas.microsoft.com/office/powerpoint/2010/main" val="34963845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ACC9-DC7A-36B5-5412-7FB64ECAF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57BE4-614F-5186-96BD-950A9582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1" y="246093"/>
            <a:ext cx="8363269" cy="457199"/>
          </a:xfrm>
        </p:spPr>
        <p:txBody>
          <a:bodyPr>
            <a:normAutofit fontScale="90000"/>
          </a:bodyPr>
          <a:lstStyle/>
          <a:p>
            <a:r>
              <a:rPr lang="fr-FR" dirty="0"/>
              <a:t>MOUVEMENT DE POIDS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88F183-D66C-3E32-337E-2AD82867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929670A-E19D-D895-8979-A4153BC0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499"/>
            <a:ext cx="9144000" cy="466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208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1C341-EBD6-C06B-509F-6DF2E5143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0843A-5130-3E7B-5634-0B66740F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1" y="246093"/>
            <a:ext cx="8363269" cy="457199"/>
          </a:xfrm>
        </p:spPr>
        <p:txBody>
          <a:bodyPr>
            <a:normAutofit fontScale="90000"/>
          </a:bodyPr>
          <a:lstStyle/>
          <a:p>
            <a:r>
              <a:rPr lang="fr-FR" dirty="0"/>
              <a:t>MOUVEMENT DE POIDS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CEE770-66E9-E49E-0F2E-9BD672D6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E26EDA-8A4E-CACF-12F8-DAB92D66A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499"/>
            <a:ext cx="9144000" cy="4669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284BAA-DFF9-C22E-A6D0-52D094F61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046"/>
            <a:ext cx="9144000" cy="413990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64E9EE2-50E8-F65A-562C-5424799F5A12}"/>
              </a:ext>
            </a:extLst>
          </p:cNvPr>
          <p:cNvSpPr txBox="1"/>
          <p:nvPr/>
        </p:nvSpPr>
        <p:spPr>
          <a:xfrm>
            <a:off x="5004048" y="1916832"/>
            <a:ext cx="413995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Un Poids placé sur bâbord </a:t>
            </a:r>
          </a:p>
          <a:p>
            <a:endParaRPr lang="fr-FR" sz="2800" dirty="0"/>
          </a:p>
          <a:p>
            <a:r>
              <a:rPr lang="fr-FR" sz="2800" dirty="0"/>
              <a:t>Fait gîter le navire sur bâbord </a:t>
            </a:r>
          </a:p>
        </p:txBody>
      </p:sp>
    </p:spTree>
    <p:extLst>
      <p:ext uri="{BB962C8B-B14F-4D97-AF65-F5344CB8AC3E}">
        <p14:creationId xmlns:p14="http://schemas.microsoft.com/office/powerpoint/2010/main" val="17724905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66917-5932-1C9D-6600-DDA3862E8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217B0-43CA-9FAC-993A-16336CD73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1" y="246093"/>
            <a:ext cx="8363269" cy="457199"/>
          </a:xfrm>
        </p:spPr>
        <p:txBody>
          <a:bodyPr>
            <a:normAutofit fontScale="90000"/>
          </a:bodyPr>
          <a:lstStyle/>
          <a:p>
            <a:r>
              <a:rPr lang="fr-FR" dirty="0"/>
              <a:t>MOUVEMENT DE POIDS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5F4CE3-F645-7B32-B5FC-DD15E5ED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6B04BA-00A0-A334-B819-29F2C5043359}"/>
              </a:ext>
            </a:extLst>
          </p:cNvPr>
          <p:cNvSpPr txBox="1"/>
          <p:nvPr/>
        </p:nvSpPr>
        <p:spPr>
          <a:xfrm>
            <a:off x="5004048" y="1916832"/>
            <a:ext cx="4139952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Un Poids placé sur bâbord </a:t>
            </a:r>
          </a:p>
          <a:p>
            <a:endParaRPr lang="fr-FR" sz="2800" dirty="0"/>
          </a:p>
          <a:p>
            <a:r>
              <a:rPr lang="fr-FR" sz="2800" dirty="0"/>
              <a:t>Fait gîter le navire sur bâbord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5BC854-5CA9-B05E-BEC9-7608B958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" y="953890"/>
            <a:ext cx="9144001" cy="374176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4F37A62-E90B-7B61-72FF-61C7FD63CDC3}"/>
              </a:ext>
            </a:extLst>
          </p:cNvPr>
          <p:cNvSpPr txBox="1"/>
          <p:nvPr/>
        </p:nvSpPr>
        <p:spPr>
          <a:xfrm>
            <a:off x="0" y="3719828"/>
            <a:ext cx="65532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Un poids placé sur l’arrière du navire </a:t>
            </a:r>
          </a:p>
          <a:p>
            <a:r>
              <a:rPr lang="fr-FR" sz="2800" dirty="0"/>
              <a:t>Provoque l’enfoncement de l’AR</a:t>
            </a:r>
          </a:p>
        </p:txBody>
      </p:sp>
    </p:spTree>
    <p:extLst>
      <p:ext uri="{BB962C8B-B14F-4D97-AF65-F5344CB8AC3E}">
        <p14:creationId xmlns:p14="http://schemas.microsoft.com/office/powerpoint/2010/main" val="666720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1F001-86AD-8606-83B5-6581EA5F9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4F5AE6-EB4E-A98C-7649-FC7FF036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31" y="246093"/>
            <a:ext cx="8363269" cy="457199"/>
          </a:xfrm>
        </p:spPr>
        <p:txBody>
          <a:bodyPr>
            <a:normAutofit fontScale="90000"/>
          </a:bodyPr>
          <a:lstStyle/>
          <a:p>
            <a:r>
              <a:rPr lang="fr-FR" dirty="0"/>
              <a:t>MOUVEMENT DE POIDS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51DD2E-7D27-6E29-26C8-12D94161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B0DA44E-8BD7-781E-C46C-04E471C2B37A}"/>
              </a:ext>
            </a:extLst>
          </p:cNvPr>
          <p:cNvSpPr txBox="1"/>
          <p:nvPr/>
        </p:nvSpPr>
        <p:spPr>
          <a:xfrm>
            <a:off x="0" y="4869160"/>
            <a:ext cx="8784976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Un poids placé sur l’avant du navire </a:t>
            </a:r>
          </a:p>
          <a:p>
            <a:r>
              <a:rPr lang="fr-FR" sz="2800" dirty="0"/>
              <a:t>Provoque l’enfoncement de l’AV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6F19EA-E2C5-98F8-8CC7-D6EF29A3A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5"/>
            <a:ext cx="9144000" cy="36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58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C9369-92CF-F8AD-0616-655A7B9C9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D5CB9-23F7-5AE6-AC42-143D8AAFC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5" y="2708920"/>
            <a:ext cx="8363269" cy="457199"/>
          </a:xfrm>
        </p:spPr>
        <p:txBody>
          <a:bodyPr>
            <a:noAutofit/>
          </a:bodyPr>
          <a:lstStyle/>
          <a:p>
            <a:r>
              <a:rPr lang="fr-FR" sz="6600" dirty="0"/>
              <a:t>FIN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55498E-1383-5009-8563-20BF48EC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0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navire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17356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/>
              <a:t>La partie centrale est prolongée à l’avant et à l’arrière par deux parties en forme de coin: à l’avant la proue destinée à diminuer la résistance à la marche, à l’arrière la poupe destinée à faciliter l’accès des filets d’eau sur l’organe de direction (le gouvernail) et sur le propulseur (l’hélice).</a:t>
            </a:r>
          </a:p>
          <a:p>
            <a:pPr algn="just"/>
            <a:endParaRPr lang="fr-FR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3979" y="2830471"/>
            <a:ext cx="4178096" cy="400506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2822898"/>
            <a:ext cx="4716016" cy="40202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71600" y="2420888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proue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200" y="2348880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la poupe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46050"/>
          </a:xfrm>
        </p:spPr>
        <p:txBody>
          <a:bodyPr>
            <a:noAutofit/>
          </a:bodyPr>
          <a:lstStyle/>
          <a:p>
            <a:r>
              <a:rPr lang="fr-FR" sz="3200" b="1" dirty="0"/>
              <a:t>Le navire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17281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800" dirty="0"/>
              <a:t>La coque est la partie extérieure du navire: la partie immergée constitue les œuvres vives, la partie émergée les œuvres mortes.</a:t>
            </a:r>
          </a:p>
          <a:p>
            <a:pPr algn="just"/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1D21B1-3D5F-18F5-4CF7-BCE4E7E69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2481856"/>
            <a:ext cx="6686550" cy="2323926"/>
          </a:xfrm>
          <a:prstGeom prst="rect">
            <a:avLst/>
          </a:prstGeom>
        </p:spPr>
      </p:pic>
      <p:sp>
        <p:nvSpPr>
          <p:cNvPr id="10" name="Zone de texte 1">
            <a:extLst>
              <a:ext uri="{FF2B5EF4-FFF2-40B4-BE49-F238E27FC236}">
                <a16:creationId xmlns:a16="http://schemas.microsoft.com/office/drawing/2014/main" id="{6C645A47-95C8-9C1E-A4F5-E123408050F5}"/>
              </a:ext>
            </a:extLst>
          </p:cNvPr>
          <p:cNvSpPr txBox="1"/>
          <p:nvPr/>
        </p:nvSpPr>
        <p:spPr>
          <a:xfrm>
            <a:off x="3635896" y="2841265"/>
            <a:ext cx="2592288" cy="265457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100" dirty="0"/>
              <a:t> </a:t>
            </a:r>
            <a:r>
              <a:rPr lang="fr-FR" sz="1100" b="1" dirty="0"/>
              <a:t>œuvres vives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 de texte 1">
            <a:extLst>
              <a:ext uri="{FF2B5EF4-FFF2-40B4-BE49-F238E27FC236}">
                <a16:creationId xmlns:a16="http://schemas.microsoft.com/office/drawing/2014/main" id="{9B2A680F-F4DD-4BAF-6F09-8233DF710329}"/>
              </a:ext>
            </a:extLst>
          </p:cNvPr>
          <p:cNvSpPr txBox="1"/>
          <p:nvPr/>
        </p:nvSpPr>
        <p:spPr>
          <a:xfrm>
            <a:off x="2915816" y="3618550"/>
            <a:ext cx="1600944" cy="26545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100" dirty="0"/>
              <a:t> </a:t>
            </a:r>
            <a:r>
              <a:rPr lang="fr-FR" sz="1100" b="1" dirty="0"/>
              <a:t>œuvres mortes</a:t>
            </a: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 de texte 1">
            <a:extLst>
              <a:ext uri="{FF2B5EF4-FFF2-40B4-BE49-F238E27FC236}">
                <a16:creationId xmlns:a16="http://schemas.microsoft.com/office/drawing/2014/main" id="{164FC68B-3530-6AB0-B555-6C103ECD9456}"/>
              </a:ext>
            </a:extLst>
          </p:cNvPr>
          <p:cNvSpPr txBox="1"/>
          <p:nvPr/>
        </p:nvSpPr>
        <p:spPr>
          <a:xfrm>
            <a:off x="2915816" y="2841265"/>
            <a:ext cx="864096" cy="26545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www.verticalyachtclub.com/thunderalley/images/boat_dim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3" y="1700808"/>
            <a:ext cx="9150663" cy="4392488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0F59-0BC3-4EA5-B6E3-E34367EF5D2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71600" y="1025640"/>
            <a:ext cx="7344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/>
              <a:t>En regardant vers l’avant,  le côté tribord est à droite, le côté bâbord est à gauche.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7904" y="404664"/>
            <a:ext cx="1334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Le navire</a:t>
            </a:r>
            <a:endParaRPr lang="fr-FR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11538</TotalTime>
  <Words>2099</Words>
  <Application>Microsoft Office PowerPoint</Application>
  <PresentationFormat>Affichage à l'écran (4:3)</PresentationFormat>
  <Paragraphs>308</Paragraphs>
  <Slides>68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77" baseType="lpstr">
      <vt:lpstr>Arial</vt:lpstr>
      <vt:lpstr>Arial Black</vt:lpstr>
      <vt:lpstr>Bell MT</vt:lpstr>
      <vt:lpstr>Calibri</vt:lpstr>
      <vt:lpstr>Helvetica</vt:lpstr>
      <vt:lpstr>Symbol</vt:lpstr>
      <vt:lpstr>Times New Roman</vt:lpstr>
      <vt:lpstr>Wingdings</vt:lpstr>
      <vt:lpstr>Thème Office</vt:lpstr>
      <vt:lpstr>Description et construction navire  </vt:lpstr>
      <vt:lpstr>I CARACTERISTIQUES ET JAUGES</vt:lpstr>
      <vt:lpstr>DEFINITIONS</vt:lpstr>
      <vt:lpstr>Présentation PowerPoint</vt:lpstr>
      <vt:lpstr>Présentation PowerPoint</vt:lpstr>
      <vt:lpstr>Présentation PowerPoint</vt:lpstr>
      <vt:lpstr>Le navire</vt:lpstr>
      <vt:lpstr>Le navire</vt:lpstr>
      <vt:lpstr>Présentation PowerPoint</vt:lpstr>
      <vt:lpstr>Présentation PowerPoint</vt:lpstr>
      <vt:lpstr>Les dimensions</vt:lpstr>
      <vt:lpstr>Longueur hors-tout</vt:lpstr>
      <vt:lpstr> LA LARGEUR </vt:lpstr>
      <vt:lpstr>les dimensions de la coque</vt:lpstr>
      <vt:lpstr>Résumé </vt:lpstr>
      <vt:lpstr>Autres aspects</vt:lpstr>
      <vt:lpstr>les superstructures</vt:lpstr>
      <vt:lpstr>les superstructures</vt:lpstr>
      <vt:lpstr>Le pont</vt:lpstr>
      <vt:lpstr>Présentation PowerPoint</vt:lpstr>
      <vt:lpstr> LE DEPLACEMENT</vt:lpstr>
      <vt:lpstr>Le déplacement</vt:lpstr>
      <vt:lpstr>Le déplacement</vt:lpstr>
      <vt:lpstr>Déplacement (navire) </vt:lpstr>
      <vt:lpstr> LES TIRANTS D’EAU</vt:lpstr>
      <vt:lpstr> LES TIRANTS D’EAU</vt:lpstr>
      <vt:lpstr>Le tirant d'eau </vt:lpstr>
      <vt:lpstr>Présentation PowerPoint</vt:lpstr>
      <vt:lpstr>Présentation PowerPoint</vt:lpstr>
      <vt:lpstr>Présentation PowerPoint</vt:lpstr>
      <vt:lpstr>Présentation PowerPoint</vt:lpstr>
      <vt:lpstr>TIRANT D'AIR </vt:lpstr>
      <vt:lpstr>Tirant d'air</vt:lpstr>
      <vt:lpstr>Présentation PowerPoint</vt:lpstr>
      <vt:lpstr>Présentation PowerPoint</vt:lpstr>
      <vt:lpstr>La flottaison</vt:lpstr>
      <vt:lpstr>Présentation PowerPoint</vt:lpstr>
      <vt:lpstr>Présentation PowerPoint</vt:lpstr>
      <vt:lpstr>La gîte</vt:lpstr>
      <vt:lpstr>Présentation PowerPoint</vt:lpstr>
      <vt:lpstr> LE FRANC-BORD</vt:lpstr>
      <vt:lpstr>Présentation PowerPoint</vt:lpstr>
      <vt:lpstr>Définition et réglementation</vt:lpstr>
      <vt:lpstr>Présentation PowerPoint</vt:lpstr>
      <vt:lpstr>Définition et réglementation</vt:lpstr>
      <vt:lpstr>Présentation PowerPoint</vt:lpstr>
      <vt:lpstr>Présentation PowerPoint</vt:lpstr>
      <vt:lpstr>Définition et réglementation</vt:lpstr>
      <vt:lpstr>LA JAUGE</vt:lpstr>
      <vt:lpstr>Définition et réglementation</vt:lpstr>
      <vt:lpstr>Définition et réglementation</vt:lpstr>
      <vt:lpstr>Définition et réglementation</vt:lpstr>
      <vt:lpstr>Définition et réglementation</vt:lpstr>
      <vt:lpstr>Définition et réglementation</vt:lpstr>
      <vt:lpstr>Présentation PowerPoint</vt:lpstr>
      <vt:lpstr>caractéristiques navire</vt:lpstr>
      <vt:lpstr>STABILITE</vt:lpstr>
      <vt:lpstr>flottabilite</vt:lpstr>
      <vt:lpstr>Présentation PowerPoint</vt:lpstr>
      <vt:lpstr>STABILITE TRANSVERSALE DU NAVIRE</vt:lpstr>
      <vt:lpstr>STABILITE TRANSVERSALE DU NAVIRE</vt:lpstr>
      <vt:lpstr>STABILITE TRANSVERSALE DU NAVIRE</vt:lpstr>
      <vt:lpstr>STABILITE LONGITUDINALE DU NAVIRE</vt:lpstr>
      <vt:lpstr>MOUVEMENT DE POIDS</vt:lpstr>
      <vt:lpstr>MOUVEMENT DE POIDS</vt:lpstr>
      <vt:lpstr>MOUVEMENT DE POIDS</vt:lpstr>
      <vt:lpstr>MOUVEMENT DE POIDS</vt:lpstr>
      <vt:lpstr>FIN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val bab</cp:lastModifiedBy>
  <cp:revision>78</cp:revision>
  <dcterms:created xsi:type="dcterms:W3CDTF">2012-08-08T18:25:13Z</dcterms:created>
  <dcterms:modified xsi:type="dcterms:W3CDTF">2025-04-11T11:08:49Z</dcterms:modified>
</cp:coreProperties>
</file>